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3D_34AFBAC9.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 id="2147483741" r:id="rId5"/>
    <p:sldMasterId id="2147483726" r:id="rId6"/>
  </p:sldMasterIdLst>
  <p:notesMasterIdLst>
    <p:notesMasterId r:id="rId20"/>
  </p:notesMasterIdLst>
  <p:sldIdLst>
    <p:sldId id="299" r:id="rId7"/>
    <p:sldId id="311" r:id="rId8"/>
    <p:sldId id="315" r:id="rId9"/>
    <p:sldId id="316" r:id="rId10"/>
    <p:sldId id="298" r:id="rId11"/>
    <p:sldId id="314" r:id="rId12"/>
    <p:sldId id="317" r:id="rId13"/>
    <p:sldId id="318" r:id="rId14"/>
    <p:sldId id="319" r:id="rId15"/>
    <p:sldId id="320" r:id="rId16"/>
    <p:sldId id="321" r:id="rId17"/>
    <p:sldId id="304" r:id="rId18"/>
    <p:sldId id="30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4" userDrawn="1">
          <p15:clr>
            <a:srgbClr val="A4A3A4"/>
          </p15:clr>
        </p15:guide>
        <p15:guide id="2" orient="horz" pos="21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83C1BE91-468B-A557-04AE-59D33EECA98B}" name="Metz, Loretta - FPAC-NRCS, AZ" initials="MA" userId="S::loretta.metz@usda.gov::2b26dc92-d5c3-4839-9e28-e979d24780d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567B"/>
    <a:srgbClr val="002D72"/>
    <a:srgbClr val="000000"/>
    <a:srgbClr val="724324"/>
    <a:srgbClr val="002C76"/>
    <a:srgbClr val="003DA5"/>
    <a:srgbClr val="785135"/>
    <a:srgbClr val="FFCB0B"/>
    <a:srgbClr val="0C6C55"/>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3F58CB-6489-4F69-924E-1667EC2CFAFC}" v="1" dt="2026-01-12T20:31:00.655"/>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946" autoAdjust="0"/>
  </p:normalViewPr>
  <p:slideViewPr>
    <p:cSldViewPr snapToGrid="0">
      <p:cViewPr varScale="1">
        <p:scale>
          <a:sx n="89" d="100"/>
          <a:sy n="89" d="100"/>
        </p:scale>
        <p:origin x="1362" y="96"/>
      </p:cViewPr>
      <p:guideLst>
        <p:guide pos="144"/>
        <p:guide orient="horz" pos="2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 Carl - FPAC-NRCS, WV" userId="S::carl.koch@usda.gov::8f9ea627-f344-4264-ba95-70db19643af5" providerId="AD" clId="Web-{963F58CB-6489-4F69-924E-1667EC2CFAFC}"/>
    <pc:docChg chg="modSld">
      <pc:chgData name="Koch, Carl - FPAC-NRCS, WV" userId="S::carl.koch@usda.gov::8f9ea627-f344-4264-ba95-70db19643af5" providerId="AD" clId="Web-{963F58CB-6489-4F69-924E-1667EC2CFAFC}" dt="2026-01-12T20:31:00.655" v="0" actId="20577"/>
      <pc:docMkLst>
        <pc:docMk/>
      </pc:docMkLst>
      <pc:sldChg chg="modSp">
        <pc:chgData name="Koch, Carl - FPAC-NRCS, WV" userId="S::carl.koch@usda.gov::8f9ea627-f344-4264-ba95-70db19643af5" providerId="AD" clId="Web-{963F58CB-6489-4F69-924E-1667EC2CFAFC}" dt="2026-01-12T20:31:00.655" v="0" actId="20577"/>
        <pc:sldMkLst>
          <pc:docMk/>
          <pc:sldMk cId="2514945278" sldId="299"/>
        </pc:sldMkLst>
        <pc:spChg chg="mod">
          <ac:chgData name="Koch, Carl - FPAC-NRCS, WV" userId="S::carl.koch@usda.gov::8f9ea627-f344-4264-ba95-70db19643af5" providerId="AD" clId="Web-{963F58CB-6489-4F69-924E-1667EC2CFAFC}" dt="2026-01-12T20:31:00.655" v="0" actId="20577"/>
          <ac:spMkLst>
            <pc:docMk/>
            <pc:sldMk cId="2514945278" sldId="299"/>
            <ac:spMk id="2" creationId="{04AEA7F9-9E76-F107-39FE-6357012CA593}"/>
          </ac:spMkLst>
        </pc:spChg>
      </pc:sldChg>
    </pc:docChg>
  </pc:docChgLst>
</pc:chgInfo>
</file>

<file path=ppt/comments/modernComment_13D_34AFBAC9.xml><?xml version="1.0" encoding="utf-8"?>
<p188:cmLst xmlns:a="http://schemas.openxmlformats.org/drawingml/2006/main" xmlns:r="http://schemas.openxmlformats.org/officeDocument/2006/relationships" xmlns:p188="http://schemas.microsoft.com/office/powerpoint/2018/8/main">
  <p188:cm id="{B69DA324-BD9F-45EF-86D0-DF03264700DB}" authorId="{83C1BE91-468B-A557-04AE-59D33EECA98B}" created="2024-11-25T22:52:03.532">
    <ac:txMkLst xmlns:ac="http://schemas.microsoft.com/office/drawing/2013/main/command">
      <pc:docMk xmlns:pc="http://schemas.microsoft.com/office/powerpoint/2013/main/command"/>
      <pc:sldMk xmlns:pc="http://schemas.microsoft.com/office/powerpoint/2013/main/command" cId="883931849" sldId="317"/>
      <ac:spMk id="5" creationId="{3E13000D-48B8-EB7D-B89F-CFA36DB9C401}"/>
      <ac:txMk cp="184" len="11">
        <ac:context len="286" hash="3871475971"/>
      </ac:txMk>
    </ac:txMkLst>
    <p188:pos x="5103090" y="2101272"/>
    <p188:txBody>
      <a:bodyPr/>
      <a:lstStyle/>
      <a:p>
        <a:r>
          <a:rPr lang="en-US"/>
          <a:t>Hi Mike, is this word "Activities" extraneous here, or does it have a purpose?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F60EC-E68F-4179-B210-C7A0BEC118CB}" type="datetimeFigureOut">
              <a:rPr lang="en-US" smtClean="0"/>
              <a:t>1/12/2026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BD091-4092-4F28-8EE7-CA2A94FFB267}" type="slidenum">
              <a:rPr lang="en-US" smtClean="0"/>
              <a:t>‹#›</a:t>
            </a:fld>
            <a:endParaRPr lang="en-US"/>
          </a:p>
        </p:txBody>
      </p:sp>
    </p:spTree>
    <p:extLst>
      <p:ext uri="{BB962C8B-B14F-4D97-AF65-F5344CB8AC3E}">
        <p14:creationId xmlns:p14="http://schemas.microsoft.com/office/powerpoint/2010/main" val="3278987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Introduction, support the ideas of the previous four modules in the spirit of continuous learning, continuous synthesis, and ultimately the idea of “go slow to go fast” leads to better conservation outcomes and benefits. Emphasize the importance of partnerships and the relationship that every part of the NRCS in all of our administrative divisions, supports authentic conservation strategies</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a:t>
            </a:fld>
            <a:endParaRPr lang="en-US"/>
          </a:p>
        </p:txBody>
      </p:sp>
    </p:spTree>
    <p:extLst>
      <p:ext uri="{BB962C8B-B14F-4D97-AF65-F5344CB8AC3E}">
        <p14:creationId xmlns:p14="http://schemas.microsoft.com/office/powerpoint/2010/main" val="373795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module will touch upon yesterday’s in-depth conversation about the principles to soil health and resource concerns, to several (but not all) of the Conservation Practices that facilitate improving, maintaining, or enhancing factors associated with soil health. The goal is to engage the audience with their lived experiences, knowledge without context to a personal an important way to them, is just knowledge that can be easily discarded or worse, disregarded. Be kind, be provocative, be in the moment with them and the content we want to “uncover”.</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a:t>
            </a:fld>
            <a:endParaRPr lang="en-US"/>
          </a:p>
        </p:txBody>
      </p:sp>
    </p:spTree>
    <p:extLst>
      <p:ext uri="{BB962C8B-B14F-4D97-AF65-F5344CB8AC3E}">
        <p14:creationId xmlns:p14="http://schemas.microsoft.com/office/powerpoint/2010/main" val="3402646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Benign neglect is the outcome if we restore and do not manage….WRP example. Human intervention is required to manage a system that humans altered in the first place.</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3</a:t>
            </a:fld>
            <a:endParaRPr lang="en-US"/>
          </a:p>
        </p:txBody>
      </p:sp>
    </p:spTree>
    <p:extLst>
      <p:ext uri="{BB962C8B-B14F-4D97-AF65-F5344CB8AC3E}">
        <p14:creationId xmlns:p14="http://schemas.microsoft.com/office/powerpoint/2010/main" val="637379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Often, we have considered tree planting as sufficient to restore a missing plant community or tree species without giving any consideration to soil concerns.</a:t>
            </a:r>
          </a:p>
        </p:txBody>
      </p:sp>
      <p:sp>
        <p:nvSpPr>
          <p:cNvPr id="4" name="Slide Number Placeholder 3"/>
          <p:cNvSpPr>
            <a:spLocks noGrp="1"/>
          </p:cNvSpPr>
          <p:nvPr>
            <p:ph type="sldNum" sz="quarter" idx="5"/>
          </p:nvPr>
        </p:nvSpPr>
        <p:spPr/>
        <p:txBody>
          <a:bodyPr/>
          <a:lstStyle/>
          <a:p>
            <a:fld id="{826BD091-4092-4F28-8EE7-CA2A94FFB267}" type="slidenum">
              <a:rPr lang="en-US" smtClean="0"/>
              <a:t>4</a:t>
            </a:fld>
            <a:endParaRPr lang="en-US"/>
          </a:p>
        </p:txBody>
      </p:sp>
    </p:spTree>
    <p:extLst>
      <p:ext uri="{BB962C8B-B14F-4D97-AF65-F5344CB8AC3E}">
        <p14:creationId xmlns:p14="http://schemas.microsoft.com/office/powerpoint/2010/main" val="3470842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Left to top right (1-3), Tyson Hart and Sara Russel NRCS soils and ESD specialists explaining soil-veg correlation with Dr. Jim </a:t>
            </a:r>
            <a:r>
              <a:rPr lang="en-US" dirty="0" err="1"/>
              <a:t>Guldin</a:t>
            </a:r>
            <a:r>
              <a:rPr lang="en-US" dirty="0"/>
              <a:t> on 2017 shortleaf pine tour at Tyler State Park. We were illustrating the soil connection between a shortleaf site and a blackjack oak site a few yards apart. Bottom right, coastal flatwoods in ETX during ESD mapping trip.  Vastly different soils and veg.</a:t>
            </a:r>
          </a:p>
        </p:txBody>
      </p:sp>
      <p:sp>
        <p:nvSpPr>
          <p:cNvPr id="4" name="Slide Number Placeholder 3"/>
          <p:cNvSpPr>
            <a:spLocks noGrp="1"/>
          </p:cNvSpPr>
          <p:nvPr>
            <p:ph type="sldNum" sz="quarter" idx="5"/>
          </p:nvPr>
        </p:nvSpPr>
        <p:spPr/>
        <p:txBody>
          <a:bodyPr/>
          <a:lstStyle/>
          <a:p>
            <a:fld id="{826BD091-4092-4F28-8EE7-CA2A94FFB267}" type="slidenum">
              <a:rPr lang="en-US" smtClean="0"/>
              <a:t>5</a:t>
            </a:fld>
            <a:endParaRPr lang="en-US"/>
          </a:p>
        </p:txBody>
      </p:sp>
    </p:spTree>
    <p:extLst>
      <p:ext uri="{BB962C8B-B14F-4D97-AF65-F5344CB8AC3E}">
        <p14:creationId xmlns:p14="http://schemas.microsoft.com/office/powerpoint/2010/main" val="300626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world has 4-billion hectares of forest cover; 291 million Ha are in planted forests many of which are not in native environments.  The soil microbiome is being altered by these planted forests and short rotations. From Bose et al 2023.</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6</a:t>
            </a:fld>
            <a:endParaRPr lang="en-US"/>
          </a:p>
        </p:txBody>
      </p:sp>
    </p:spTree>
    <p:extLst>
      <p:ext uri="{BB962C8B-B14F-4D97-AF65-F5344CB8AC3E}">
        <p14:creationId xmlns:p14="http://schemas.microsoft.com/office/powerpoint/2010/main" val="2267398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7</a:t>
            </a:fld>
            <a:endParaRPr lang="en-US"/>
          </a:p>
        </p:txBody>
      </p:sp>
    </p:spTree>
    <p:extLst>
      <p:ext uri="{BB962C8B-B14F-4D97-AF65-F5344CB8AC3E}">
        <p14:creationId xmlns:p14="http://schemas.microsoft.com/office/powerpoint/2010/main" val="2747672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8</a:t>
            </a:fld>
            <a:endParaRPr lang="en-US"/>
          </a:p>
        </p:txBody>
      </p:sp>
    </p:spTree>
    <p:extLst>
      <p:ext uri="{BB962C8B-B14F-4D97-AF65-F5344CB8AC3E}">
        <p14:creationId xmlns:p14="http://schemas.microsoft.com/office/powerpoint/2010/main" val="375462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cannot forget the origins of our agency and the importance of soil.  Soil health is just a continuation of our agency’s evolution.</a:t>
            </a:r>
          </a:p>
        </p:txBody>
      </p:sp>
      <p:sp>
        <p:nvSpPr>
          <p:cNvPr id="4" name="Slide Number Placeholder 3"/>
          <p:cNvSpPr>
            <a:spLocks noGrp="1"/>
          </p:cNvSpPr>
          <p:nvPr>
            <p:ph type="sldNum" sz="quarter" idx="5"/>
          </p:nvPr>
        </p:nvSpPr>
        <p:spPr/>
        <p:txBody>
          <a:bodyPr/>
          <a:lstStyle/>
          <a:p>
            <a:fld id="{826BD091-4092-4F28-8EE7-CA2A94FFB267}" type="slidenum">
              <a:rPr lang="en-US" smtClean="0"/>
              <a:t>9</a:t>
            </a:fld>
            <a:endParaRPr lang="en-US"/>
          </a:p>
        </p:txBody>
      </p:sp>
    </p:spTree>
    <p:extLst>
      <p:ext uri="{BB962C8B-B14F-4D97-AF65-F5344CB8AC3E}">
        <p14:creationId xmlns:p14="http://schemas.microsoft.com/office/powerpoint/2010/main" val="2041236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cannot leave humans out of the restoration-management conversation.</a:t>
            </a:r>
          </a:p>
        </p:txBody>
      </p:sp>
      <p:sp>
        <p:nvSpPr>
          <p:cNvPr id="4" name="Slide Number Placeholder 3"/>
          <p:cNvSpPr>
            <a:spLocks noGrp="1"/>
          </p:cNvSpPr>
          <p:nvPr>
            <p:ph type="sldNum" sz="quarter" idx="5"/>
          </p:nvPr>
        </p:nvSpPr>
        <p:spPr/>
        <p:txBody>
          <a:bodyPr/>
          <a:lstStyle/>
          <a:p>
            <a:fld id="{826BD091-4092-4F28-8EE7-CA2A94FFB267}" type="slidenum">
              <a:rPr lang="en-US" smtClean="0"/>
              <a:t>10</a:t>
            </a:fld>
            <a:endParaRPr lang="en-US"/>
          </a:p>
        </p:txBody>
      </p:sp>
    </p:spTree>
    <p:extLst>
      <p:ext uri="{BB962C8B-B14F-4D97-AF65-F5344CB8AC3E}">
        <p14:creationId xmlns:p14="http://schemas.microsoft.com/office/powerpoint/2010/main" val="3539643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Biodiversity, what more can you say. Get the ecology right. Use ESDs or develop them according to NRCS policy. Understand the importance of resource allocation amongst plant functional traits and groups.</a:t>
            </a:r>
          </a:p>
          <a:p>
            <a:r>
              <a:rPr lang="en-US" dirty="0"/>
              <a:t>Citations:</a:t>
            </a:r>
          </a:p>
          <a:p>
            <a:r>
              <a:rPr lang="en-US" dirty="0"/>
              <a:t>Left photo: Jonas Feinstein, personal photo of West Ranch – Phase 1</a:t>
            </a:r>
          </a:p>
          <a:p>
            <a:endParaRPr lang="en-US" dirty="0"/>
          </a:p>
          <a:p>
            <a:r>
              <a:rPr lang="en-US" dirty="0"/>
              <a:t>Middle photo: Chambers J. English, Seth E. Younger, Jeffery B. Cannon, Steven T. Brantley, Daniel </a:t>
            </a:r>
            <a:r>
              <a:rPr lang="en-US" dirty="0" err="1"/>
              <a:t>Markewitz</a:t>
            </a:r>
            <a:r>
              <a:rPr lang="en-US" dirty="0"/>
              <a:t>, Puneet Dwivedi, Forest management for water yield: Assessing the barriers and impacts of privately-owned open pine woodlands in the Southeastern United States, Trees, Forests and People, Volume 17, 2024, 100600</a:t>
            </a:r>
          </a:p>
          <a:p>
            <a:endParaRPr lang="en-US" dirty="0"/>
          </a:p>
          <a:p>
            <a:r>
              <a:rPr lang="en-US" dirty="0"/>
              <a:t>Quotation on right panel: </a:t>
            </a:r>
            <a:r>
              <a:rPr lang="en-US" dirty="0" err="1"/>
              <a:t>Flóra</a:t>
            </a:r>
            <a:r>
              <a:rPr lang="en-US" dirty="0"/>
              <a:t> </a:t>
            </a:r>
            <a:r>
              <a:rPr lang="en-US" dirty="0" err="1"/>
              <a:t>Tinya</a:t>
            </a:r>
            <a:r>
              <a:rPr lang="en-US" dirty="0"/>
              <a:t>, Bence </a:t>
            </a:r>
            <a:r>
              <a:rPr lang="en-US" dirty="0" err="1"/>
              <a:t>Kovács</a:t>
            </a:r>
            <a:r>
              <a:rPr lang="en-US" dirty="0"/>
              <a:t>, </a:t>
            </a:r>
            <a:r>
              <a:rPr lang="en-US" dirty="0" err="1"/>
              <a:t>András</a:t>
            </a:r>
            <a:r>
              <a:rPr lang="en-US" dirty="0"/>
              <a:t> </a:t>
            </a:r>
            <a:r>
              <a:rPr lang="en-US" dirty="0" err="1"/>
              <a:t>Bidló</a:t>
            </a:r>
            <a:r>
              <a:rPr lang="en-US" dirty="0"/>
              <a:t>, </a:t>
            </a:r>
            <a:r>
              <a:rPr lang="en-US" dirty="0" err="1"/>
              <a:t>Bálint</a:t>
            </a:r>
            <a:r>
              <a:rPr lang="en-US" dirty="0"/>
              <a:t> Dima, </a:t>
            </a:r>
            <a:r>
              <a:rPr lang="en-US" dirty="0" err="1"/>
              <a:t>Ildikó</a:t>
            </a:r>
            <a:r>
              <a:rPr lang="en-US" dirty="0"/>
              <a:t> </a:t>
            </a:r>
            <a:r>
              <a:rPr lang="en-US" dirty="0" err="1"/>
              <a:t>Király</a:t>
            </a:r>
            <a:r>
              <a:rPr lang="en-US" dirty="0"/>
              <a:t>, Gergely </a:t>
            </a:r>
            <a:r>
              <a:rPr lang="en-US" dirty="0" err="1"/>
              <a:t>Kutszegi</a:t>
            </a:r>
            <a:r>
              <a:rPr lang="en-US" dirty="0"/>
              <a:t>, Ferenc Lakatos, </a:t>
            </a:r>
            <a:r>
              <a:rPr lang="en-US" dirty="0" err="1"/>
              <a:t>Zsuzsa</a:t>
            </a:r>
            <a:r>
              <a:rPr lang="en-US" dirty="0"/>
              <a:t> Mag, </a:t>
            </a:r>
            <a:r>
              <a:rPr lang="en-US" dirty="0" err="1"/>
              <a:t>Sára</a:t>
            </a:r>
            <a:r>
              <a:rPr lang="en-US" dirty="0"/>
              <a:t> </a:t>
            </a:r>
            <a:r>
              <a:rPr lang="en-US" dirty="0" err="1"/>
              <a:t>Márialigeti</a:t>
            </a:r>
            <a:r>
              <a:rPr lang="en-US" dirty="0"/>
              <a:t>, </a:t>
            </a:r>
            <a:r>
              <a:rPr lang="en-US" dirty="0" err="1"/>
              <a:t>Juri</a:t>
            </a:r>
            <a:r>
              <a:rPr lang="en-US" dirty="0"/>
              <a:t> </a:t>
            </a:r>
            <a:r>
              <a:rPr lang="en-US" dirty="0" err="1"/>
              <a:t>Nascimbene</a:t>
            </a:r>
            <a:r>
              <a:rPr lang="en-US" dirty="0"/>
              <a:t>, Ferenc </a:t>
            </a:r>
            <a:r>
              <a:rPr lang="en-US" dirty="0" err="1"/>
              <a:t>Samu</a:t>
            </a:r>
            <a:r>
              <a:rPr lang="en-US" dirty="0"/>
              <a:t>, </a:t>
            </a:r>
            <a:r>
              <a:rPr lang="en-US" dirty="0" err="1"/>
              <a:t>Irén</a:t>
            </a:r>
            <a:r>
              <a:rPr lang="en-US" dirty="0"/>
              <a:t> </a:t>
            </a:r>
            <a:r>
              <a:rPr lang="en-US" dirty="0" err="1"/>
              <a:t>Siller</a:t>
            </a:r>
            <a:r>
              <a:rPr lang="en-US" dirty="0"/>
              <a:t>, </a:t>
            </a:r>
            <a:r>
              <a:rPr lang="en-US" dirty="0" err="1"/>
              <a:t>Győző</a:t>
            </a:r>
            <a:r>
              <a:rPr lang="en-US" dirty="0"/>
              <a:t> </a:t>
            </a:r>
            <a:r>
              <a:rPr lang="en-US" dirty="0" err="1"/>
              <a:t>Szél</a:t>
            </a:r>
            <a:r>
              <a:rPr lang="en-US" dirty="0"/>
              <a:t>, </a:t>
            </a:r>
            <a:r>
              <a:rPr lang="en-US" dirty="0" err="1"/>
              <a:t>Péter</a:t>
            </a:r>
            <a:r>
              <a:rPr lang="en-US" dirty="0"/>
              <a:t> </a:t>
            </a:r>
            <a:r>
              <a:rPr lang="en-US" dirty="0" err="1"/>
              <a:t>Ódor</a:t>
            </a:r>
            <a:r>
              <a:rPr lang="en-US" dirty="0"/>
              <a:t>,</a:t>
            </a:r>
          </a:p>
          <a:p>
            <a:r>
              <a:rPr lang="en-US" dirty="0"/>
              <a:t>Environmental drivers of forest biodiversity in temperate mixed forests – A multi-taxon approach, Science of The Total Environment, Volume 795, 2021,</a:t>
            </a:r>
          </a:p>
          <a:p>
            <a:endParaRPr lang="en-US" dirty="0"/>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11</a:t>
            </a:fld>
            <a:endParaRPr lang="en-US"/>
          </a:p>
        </p:txBody>
      </p:sp>
    </p:spTree>
    <p:extLst>
      <p:ext uri="{BB962C8B-B14F-4D97-AF65-F5344CB8AC3E}">
        <p14:creationId xmlns:p14="http://schemas.microsoft.com/office/powerpoint/2010/main" val="825008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13</a:t>
            </a:fld>
            <a:endParaRPr lang="en-US"/>
          </a:p>
        </p:txBody>
      </p:sp>
    </p:spTree>
    <p:extLst>
      <p:ext uri="{BB962C8B-B14F-4D97-AF65-F5344CB8AC3E}">
        <p14:creationId xmlns:p14="http://schemas.microsoft.com/office/powerpoint/2010/main" val="3026239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_Pictur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D0AA8-E444-47EF-89E5-736BB9B92D2D}"/>
              </a:ext>
            </a:extLst>
          </p:cNvPr>
          <p:cNvSpPr/>
          <p:nvPr userDrawn="1"/>
        </p:nvSpPr>
        <p:spPr>
          <a:xfrm>
            <a:off x="2" y="1255271"/>
            <a:ext cx="4524657" cy="4114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2">
            <a:extLst>
              <a:ext uri="{FF2B5EF4-FFF2-40B4-BE49-F238E27FC236}">
                <a16:creationId xmlns:a16="http://schemas.microsoft.com/office/drawing/2014/main" id="{097CE488-345B-4087-B356-7841365FD68C}"/>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3">
            <a:extLst>
              <a:ext uri="{FF2B5EF4-FFF2-40B4-BE49-F238E27FC236}">
                <a16:creationId xmlns:a16="http://schemas.microsoft.com/office/drawing/2014/main" id="{83A83115-0EE0-4DD7-9EE2-BAE89C704D0C}"/>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4">
            <a:extLst>
              <a:ext uri="{FF2B5EF4-FFF2-40B4-BE49-F238E27FC236}">
                <a16:creationId xmlns:a16="http://schemas.microsoft.com/office/drawing/2014/main" id="{46266056-6F28-4FC4-A607-F9B804CA0388}"/>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1">
            <a:extLst>
              <a:ext uri="{FF2B5EF4-FFF2-40B4-BE49-F238E27FC236}">
                <a16:creationId xmlns:a16="http://schemas.microsoft.com/office/drawing/2014/main" id="{C97D9E10-36DF-43A3-9452-DE4CDD54F665}"/>
              </a:ext>
            </a:extLst>
          </p:cNvPr>
          <p:cNvSpPr>
            <a:spLocks noGrp="1"/>
          </p:cNvSpPr>
          <p:nvPr>
            <p:ph type="pic" sz="quarter" idx="10"/>
          </p:nvPr>
        </p:nvSpPr>
        <p:spPr>
          <a:xfrm>
            <a:off x="2" y="1255713"/>
            <a:ext cx="4524375" cy="4113212"/>
          </a:xfrm>
          <a:prstGeom prst="rect">
            <a:avLst/>
          </a:prstGeom>
        </p:spPr>
        <p:txBody>
          <a:bodyPr anchor="ctr"/>
          <a:lstStyle>
            <a:lvl1pPr marL="0" indent="0" algn="ctr">
              <a:buNone/>
              <a:defRPr/>
            </a:lvl1pPr>
          </a:lstStyle>
          <a:p>
            <a:r>
              <a:rPr lang="en-US"/>
              <a:t>Click icon to add picture</a:t>
            </a:r>
          </a:p>
        </p:txBody>
      </p:sp>
      <p:sp>
        <p:nvSpPr>
          <p:cNvPr id="8" name="Picture Placeholder 2">
            <a:extLst>
              <a:ext uri="{FF2B5EF4-FFF2-40B4-BE49-F238E27FC236}">
                <a16:creationId xmlns:a16="http://schemas.microsoft.com/office/drawing/2014/main" id="{CCE8192B-B4FF-4B3E-A295-05E256A8B953}"/>
              </a:ext>
            </a:extLst>
          </p:cNvPr>
          <p:cNvSpPr>
            <a:spLocks noGrp="1"/>
          </p:cNvSpPr>
          <p:nvPr>
            <p:ph type="pic" sz="quarter" idx="11"/>
          </p:nvPr>
        </p:nvSpPr>
        <p:spPr>
          <a:xfrm>
            <a:off x="4668881" y="1255271"/>
            <a:ext cx="2176947" cy="2047712"/>
          </a:xfrm>
          <a:prstGeom prst="rect">
            <a:avLst/>
          </a:prstGeom>
        </p:spPr>
        <p:txBody>
          <a:bodyPr anchor="ctr"/>
          <a:lstStyle>
            <a:lvl1pPr marL="0" indent="0" algn="ctr">
              <a:buNone/>
              <a:defRPr/>
            </a:lvl1pPr>
          </a:lstStyle>
          <a:p>
            <a:r>
              <a:rPr lang="en-US"/>
              <a:t>Click icon to add picture</a:t>
            </a:r>
          </a:p>
        </p:txBody>
      </p:sp>
      <p:sp>
        <p:nvSpPr>
          <p:cNvPr id="9" name="Picture Placeholder 3">
            <a:extLst>
              <a:ext uri="{FF2B5EF4-FFF2-40B4-BE49-F238E27FC236}">
                <a16:creationId xmlns:a16="http://schemas.microsoft.com/office/drawing/2014/main" id="{095BC4A1-8F6A-474B-A40F-E9BC331AA982}"/>
              </a:ext>
            </a:extLst>
          </p:cNvPr>
          <p:cNvSpPr>
            <a:spLocks noGrp="1"/>
          </p:cNvSpPr>
          <p:nvPr>
            <p:ph type="pic" sz="quarter" idx="12"/>
          </p:nvPr>
        </p:nvSpPr>
        <p:spPr>
          <a:xfrm>
            <a:off x="6990048" y="1255714"/>
            <a:ext cx="2153952" cy="2047270"/>
          </a:xfrm>
          <a:prstGeom prst="rect">
            <a:avLst/>
          </a:prstGeom>
        </p:spPr>
        <p:txBody>
          <a:bodyPr anchor="ctr"/>
          <a:lstStyle>
            <a:lvl1pPr marL="0" indent="0" algn="ctr">
              <a:buNone/>
              <a:defRPr/>
            </a:lvl1pPr>
          </a:lstStyle>
          <a:p>
            <a:r>
              <a:rPr lang="en-US"/>
              <a:t>Click icon to add picture</a:t>
            </a:r>
          </a:p>
        </p:txBody>
      </p:sp>
      <p:sp>
        <p:nvSpPr>
          <p:cNvPr id="10" name="Picture Placeholder 4">
            <a:extLst>
              <a:ext uri="{FF2B5EF4-FFF2-40B4-BE49-F238E27FC236}">
                <a16:creationId xmlns:a16="http://schemas.microsoft.com/office/drawing/2014/main" id="{FB2332BB-BA4A-47D7-A477-91535F93F46C}"/>
              </a:ext>
            </a:extLst>
          </p:cNvPr>
          <p:cNvSpPr>
            <a:spLocks noGrp="1"/>
          </p:cNvSpPr>
          <p:nvPr>
            <p:ph type="pic" sz="quarter" idx="13"/>
          </p:nvPr>
        </p:nvSpPr>
        <p:spPr>
          <a:xfrm>
            <a:off x="4668881" y="3495284"/>
            <a:ext cx="4475121" cy="1873645"/>
          </a:xfrm>
          <a:prstGeom prst="rect">
            <a:avLst/>
          </a:prstGeom>
        </p:spPr>
        <p:txBody>
          <a:bodyPr anchor="ctr"/>
          <a:lstStyle>
            <a:lvl1pPr marL="0" indent="0" algn="ctr">
              <a:buNone/>
              <a:defRPr/>
            </a:lvl1pPr>
          </a:lstStyle>
          <a:p>
            <a:r>
              <a:rPr lang="en-US"/>
              <a:t>Click icon to add picture</a:t>
            </a:r>
          </a:p>
        </p:txBody>
      </p:sp>
      <p:pic>
        <p:nvPicPr>
          <p:cNvPr id="13" name="Picture 12">
            <a:extLst>
              <a:ext uri="{FF2B5EF4-FFF2-40B4-BE49-F238E27FC236}">
                <a16:creationId xmlns:a16="http://schemas.microsoft.com/office/drawing/2014/main" id="{E089B2D9-B0F5-4CEB-8BA0-950F9B843EAA}"/>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
        <p:nvSpPr>
          <p:cNvPr id="6" name="Title Placeholder">
            <a:extLst>
              <a:ext uri="{FF2B5EF4-FFF2-40B4-BE49-F238E27FC236}">
                <a16:creationId xmlns:a16="http://schemas.microsoft.com/office/drawing/2014/main" id="{1ED9A527-BAED-61BF-6E91-7A7A549C0D53}"/>
              </a:ext>
            </a:extLst>
          </p:cNvPr>
          <p:cNvSpPr>
            <a:spLocks noGrp="1"/>
          </p:cNvSpPr>
          <p:nvPr>
            <p:ph sz="quarter" idx="14" hasCustomPrompt="1"/>
          </p:nvPr>
        </p:nvSpPr>
        <p:spPr>
          <a:xfrm>
            <a:off x="97197" y="1685125"/>
            <a:ext cx="4121512" cy="1810154"/>
          </a:xfrm>
          <a:prstGeom prst="rect">
            <a:avLst/>
          </a:prstGeom>
        </p:spPr>
        <p:txBody>
          <a:bodyPr/>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Title of Presentation</a:t>
            </a:r>
          </a:p>
        </p:txBody>
      </p:sp>
      <p:sp>
        <p:nvSpPr>
          <p:cNvPr id="11" name="Title Placeholder">
            <a:extLst>
              <a:ext uri="{FF2B5EF4-FFF2-40B4-BE49-F238E27FC236}">
                <a16:creationId xmlns:a16="http://schemas.microsoft.com/office/drawing/2014/main" id="{6262340B-7AE3-4D09-8B54-07D54060CA41}"/>
              </a:ext>
            </a:extLst>
          </p:cNvPr>
          <p:cNvSpPr>
            <a:spLocks noGrp="1"/>
          </p:cNvSpPr>
          <p:nvPr>
            <p:ph sz="quarter" idx="15" hasCustomPrompt="1"/>
          </p:nvPr>
        </p:nvSpPr>
        <p:spPr>
          <a:xfrm>
            <a:off x="166573" y="5592249"/>
            <a:ext cx="8437100" cy="475666"/>
          </a:xfrm>
          <a:prstGeom prst="rect">
            <a:avLst/>
          </a:prstGeom>
        </p:spPr>
        <p:txBody>
          <a:bodyPr/>
          <a:lstStyle>
            <a:lvl1pPr marL="0" indent="0">
              <a:lnSpc>
                <a:spcPct val="108000"/>
              </a:lnSpc>
              <a:buNone/>
              <a:defRPr sz="2025" b="1">
                <a:solidFill>
                  <a:schemeClr val="accent6">
                    <a:lumMod val="60000"/>
                    <a:lumOff val="40000"/>
                  </a:schemeClr>
                </a:solidFill>
                <a:latin typeface="+mj-lt"/>
                <a:ea typeface="Open Sans" panose="020B0606030504020204" pitchFamily="34" charset="0"/>
                <a:cs typeface="Open Sans" panose="020B0606030504020204" pitchFamily="34" charset="0"/>
              </a:defRPr>
            </a:lvl1pPr>
          </a:lstStyle>
          <a:p>
            <a:pPr lvl="0"/>
            <a:r>
              <a:rPr lang="en-US" dirty="0"/>
              <a:t>Authors/Presenters &amp; Contact Info</a:t>
            </a:r>
          </a:p>
        </p:txBody>
      </p:sp>
    </p:spTree>
    <p:extLst>
      <p:ext uri="{BB962C8B-B14F-4D97-AF65-F5344CB8AC3E}">
        <p14:creationId xmlns:p14="http://schemas.microsoft.com/office/powerpoint/2010/main" val="285420306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195134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7182093" y="914400"/>
            <a:ext cx="1733309"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7182093" y="914400"/>
            <a:ext cx="1733309" cy="5219699"/>
          </a:xfrm>
          <a:prstGeom prst="rect">
            <a:avLst/>
          </a:prstGeom>
        </p:spPr>
        <p:txBody>
          <a:bodyPr anchor="ctr"/>
          <a:lstStyle>
            <a:lvl1pPr marL="0" indent="0" algn="ctr">
              <a:buNone/>
              <a:defRPr/>
            </a:lvl1pPr>
          </a:lstStyle>
          <a:p>
            <a:r>
              <a:rPr lang="en-US"/>
              <a:t>Click icon to add picture</a:t>
            </a:r>
          </a:p>
        </p:txBody>
      </p:sp>
      <p:sp>
        <p:nvSpPr>
          <p:cNvPr id="4" name="Content Placeholder 3">
            <a:extLst>
              <a:ext uri="{FF2B5EF4-FFF2-40B4-BE49-F238E27FC236}">
                <a16:creationId xmlns:a16="http://schemas.microsoft.com/office/drawing/2014/main" id="{AB060155-703B-836F-6108-5BC2E11B03F2}"/>
              </a:ext>
            </a:extLst>
          </p:cNvPr>
          <p:cNvSpPr>
            <a:spLocks noGrp="1"/>
          </p:cNvSpPr>
          <p:nvPr>
            <p:ph sz="quarter" idx="13"/>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371995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ody White 3">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2B434D1E-5311-4884-AA47-BBA361918243}"/>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0" name="Picture Rectangle 1">
            <a:extLst>
              <a:ext uri="{FF2B5EF4-FFF2-40B4-BE49-F238E27FC236}">
                <a16:creationId xmlns:a16="http://schemas.microsoft.com/office/drawing/2014/main" id="{7858EC9A-293D-4DC4-8D17-1C7CD6AB84C0}"/>
              </a:ext>
              <a:ext uri="{C183D7F6-B498-43B3-948B-1728B52AA6E4}">
                <adec:decorative xmlns:adec="http://schemas.microsoft.com/office/drawing/2017/decorative" val="1"/>
              </a:ext>
            </a:extLst>
          </p:cNvPr>
          <p:cNvSpPr/>
          <p:nvPr userDrawn="1"/>
        </p:nvSpPr>
        <p:spPr>
          <a:xfrm>
            <a:off x="7182093" y="914400"/>
            <a:ext cx="1733309" cy="25090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1">
            <a:extLst>
              <a:ext uri="{FF2B5EF4-FFF2-40B4-BE49-F238E27FC236}">
                <a16:creationId xmlns:a16="http://schemas.microsoft.com/office/drawing/2014/main" id="{A7B37783-ECCB-4CEC-8DEF-782C6EDEE53A}"/>
              </a:ext>
              <a:ext uri="{C183D7F6-B498-43B3-948B-1728B52AA6E4}">
                <adec:decorative xmlns:adec="http://schemas.microsoft.com/office/drawing/2017/decorative" val="0"/>
              </a:ext>
            </a:extLst>
          </p:cNvPr>
          <p:cNvSpPr>
            <a:spLocks noGrp="1"/>
          </p:cNvSpPr>
          <p:nvPr>
            <p:ph type="pic" sz="quarter" idx="13"/>
          </p:nvPr>
        </p:nvSpPr>
        <p:spPr>
          <a:xfrm>
            <a:off x="7182093" y="914399"/>
            <a:ext cx="1733309" cy="2509020"/>
          </a:xfrm>
          <a:prstGeom prst="rect">
            <a:avLst/>
          </a:prstGeom>
        </p:spPr>
        <p:txBody>
          <a:bodyPr anchor="ctr"/>
          <a:lstStyle>
            <a:lvl1pPr marL="0" indent="0" algn="ctr">
              <a:buNone/>
              <a:defRPr/>
            </a:lvl1pPr>
          </a:lstStyle>
          <a:p>
            <a:r>
              <a:rPr lang="en-US"/>
              <a:t>Click icon to add picture</a:t>
            </a:r>
          </a:p>
        </p:txBody>
      </p:sp>
      <p:sp>
        <p:nvSpPr>
          <p:cNvPr id="9" name="Picture Rectangle 2">
            <a:extLst>
              <a:ext uri="{FF2B5EF4-FFF2-40B4-BE49-F238E27FC236}">
                <a16:creationId xmlns:a16="http://schemas.microsoft.com/office/drawing/2014/main" id="{9F74EC4E-08ED-4D5B-88C8-B35C6C45753B}"/>
              </a:ext>
              <a:ext uri="{C183D7F6-B498-43B3-948B-1728B52AA6E4}">
                <adec:decorative xmlns:adec="http://schemas.microsoft.com/office/drawing/2017/decorative" val="1"/>
              </a:ext>
            </a:extLst>
          </p:cNvPr>
          <p:cNvSpPr/>
          <p:nvPr userDrawn="1"/>
        </p:nvSpPr>
        <p:spPr>
          <a:xfrm>
            <a:off x="7182093" y="3615164"/>
            <a:ext cx="1733309" cy="2518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a:extLst>
              <a:ext uri="{FF2B5EF4-FFF2-40B4-BE49-F238E27FC236}">
                <a16:creationId xmlns:a16="http://schemas.microsoft.com/office/drawing/2014/main" id="{FA3DE705-66A6-4139-B2DC-D25F0EB450B7}"/>
              </a:ext>
            </a:extLst>
          </p:cNvPr>
          <p:cNvSpPr>
            <a:spLocks noGrp="1"/>
          </p:cNvSpPr>
          <p:nvPr>
            <p:ph type="pic" sz="quarter" idx="14"/>
          </p:nvPr>
        </p:nvSpPr>
        <p:spPr>
          <a:xfrm>
            <a:off x="7182093" y="3615164"/>
            <a:ext cx="1733309" cy="2518941"/>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139325A6-7B98-FADE-D434-B6A2DB8AD5A1}"/>
              </a:ext>
            </a:extLst>
          </p:cNvPr>
          <p:cNvSpPr>
            <a:spLocks noGrp="1"/>
          </p:cNvSpPr>
          <p:nvPr>
            <p:ph sz="quarter" idx="15"/>
          </p:nvPr>
        </p:nvSpPr>
        <p:spPr>
          <a:xfrm>
            <a:off x="377190" y="1627632"/>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955462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ody White 4">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12E01219-4F6B-4A10-ACAC-FC1373C47670}"/>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6" name="Picture Rectangle 1">
            <a:extLst>
              <a:ext uri="{FF2B5EF4-FFF2-40B4-BE49-F238E27FC236}">
                <a16:creationId xmlns:a16="http://schemas.microsoft.com/office/drawing/2014/main" id="{B56D0C75-5B98-46DE-9CDE-7848C98BC629}"/>
              </a:ext>
              <a:ext uri="{C183D7F6-B498-43B3-948B-1728B52AA6E4}">
                <adec:decorative xmlns:adec="http://schemas.microsoft.com/office/drawing/2017/decorative" val="1"/>
              </a:ext>
            </a:extLst>
          </p:cNvPr>
          <p:cNvSpPr/>
          <p:nvPr userDrawn="1"/>
        </p:nvSpPr>
        <p:spPr>
          <a:xfrm>
            <a:off x="7182093" y="914401"/>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1">
            <a:extLst>
              <a:ext uri="{FF2B5EF4-FFF2-40B4-BE49-F238E27FC236}">
                <a16:creationId xmlns:a16="http://schemas.microsoft.com/office/drawing/2014/main" id="{FA3DE705-66A6-4139-B2DC-D25F0EB450B7}"/>
              </a:ext>
            </a:extLst>
          </p:cNvPr>
          <p:cNvSpPr>
            <a:spLocks noGrp="1"/>
          </p:cNvSpPr>
          <p:nvPr>
            <p:ph type="pic" sz="quarter" idx="14"/>
          </p:nvPr>
        </p:nvSpPr>
        <p:spPr>
          <a:xfrm>
            <a:off x="7182090" y="914402"/>
            <a:ext cx="1733308" cy="1607519"/>
          </a:xfrm>
          <a:prstGeom prst="rect">
            <a:avLst/>
          </a:prstGeom>
        </p:spPr>
        <p:txBody>
          <a:bodyPr anchor="ctr"/>
          <a:lstStyle>
            <a:lvl1pPr marL="0" indent="0" algn="ctr">
              <a:buNone/>
              <a:defRPr/>
            </a:lvl1pPr>
          </a:lstStyle>
          <a:p>
            <a:r>
              <a:rPr lang="en-US"/>
              <a:t>Click icon to add picture</a:t>
            </a:r>
          </a:p>
        </p:txBody>
      </p:sp>
      <p:sp>
        <p:nvSpPr>
          <p:cNvPr id="18" name="Picture Rectangle 2">
            <a:extLst>
              <a:ext uri="{FF2B5EF4-FFF2-40B4-BE49-F238E27FC236}">
                <a16:creationId xmlns:a16="http://schemas.microsoft.com/office/drawing/2014/main" id="{175A8299-EC36-407A-A79D-E8F21B4912DD}"/>
              </a:ext>
              <a:ext uri="{C183D7F6-B498-43B3-948B-1728B52AA6E4}">
                <adec:decorative xmlns:adec="http://schemas.microsoft.com/office/drawing/2017/decorative" val="1"/>
              </a:ext>
            </a:extLst>
          </p:cNvPr>
          <p:cNvSpPr/>
          <p:nvPr userDrawn="1"/>
        </p:nvSpPr>
        <p:spPr>
          <a:xfrm>
            <a:off x="7182093" y="2717079"/>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2">
            <a:extLst>
              <a:ext uri="{FF2B5EF4-FFF2-40B4-BE49-F238E27FC236}">
                <a16:creationId xmlns:a16="http://schemas.microsoft.com/office/drawing/2014/main" id="{ECA84048-8C0E-492C-AC5F-197EB1BEC3C7}"/>
              </a:ext>
              <a:ext uri="{C183D7F6-B498-43B3-948B-1728B52AA6E4}">
                <adec:decorative xmlns:adec="http://schemas.microsoft.com/office/drawing/2017/decorative" val="0"/>
              </a:ext>
            </a:extLst>
          </p:cNvPr>
          <p:cNvSpPr>
            <a:spLocks noGrp="1"/>
          </p:cNvSpPr>
          <p:nvPr>
            <p:ph type="pic" sz="quarter" idx="15"/>
          </p:nvPr>
        </p:nvSpPr>
        <p:spPr>
          <a:xfrm>
            <a:off x="7182090" y="2713661"/>
            <a:ext cx="1733308" cy="1607519"/>
          </a:xfrm>
          <a:prstGeom prst="rect">
            <a:avLst/>
          </a:prstGeom>
        </p:spPr>
        <p:txBody>
          <a:bodyPr anchor="ctr"/>
          <a:lstStyle>
            <a:lvl1pPr marL="0" indent="0" algn="ctr">
              <a:buNone/>
              <a:defRPr/>
            </a:lvl1pPr>
          </a:lstStyle>
          <a:p>
            <a:r>
              <a:rPr lang="en-US"/>
              <a:t>Click icon to add picture</a:t>
            </a:r>
          </a:p>
        </p:txBody>
      </p:sp>
      <p:sp>
        <p:nvSpPr>
          <p:cNvPr id="19" name="Picture Rectangle 3">
            <a:extLst>
              <a:ext uri="{FF2B5EF4-FFF2-40B4-BE49-F238E27FC236}">
                <a16:creationId xmlns:a16="http://schemas.microsoft.com/office/drawing/2014/main" id="{2A4E731A-EF94-4BF9-B8A8-ACC17649834E}"/>
              </a:ext>
              <a:ext uri="{C183D7F6-B498-43B3-948B-1728B52AA6E4}">
                <adec:decorative xmlns:adec="http://schemas.microsoft.com/office/drawing/2017/decorative" val="1"/>
              </a:ext>
            </a:extLst>
          </p:cNvPr>
          <p:cNvSpPr/>
          <p:nvPr userDrawn="1"/>
        </p:nvSpPr>
        <p:spPr>
          <a:xfrm>
            <a:off x="7182093" y="4523170"/>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Picture Placeholder 3">
            <a:extLst>
              <a:ext uri="{FF2B5EF4-FFF2-40B4-BE49-F238E27FC236}">
                <a16:creationId xmlns:a16="http://schemas.microsoft.com/office/drawing/2014/main" id="{C1CFA84E-19F1-45F4-93A1-15252D4AA15C}"/>
              </a:ext>
            </a:extLst>
          </p:cNvPr>
          <p:cNvSpPr>
            <a:spLocks noGrp="1"/>
          </p:cNvSpPr>
          <p:nvPr>
            <p:ph type="pic" sz="quarter" idx="16"/>
          </p:nvPr>
        </p:nvSpPr>
        <p:spPr>
          <a:xfrm>
            <a:off x="7182090" y="4524877"/>
            <a:ext cx="1733308" cy="1607519"/>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BE2B9254-8570-FDC7-4F0A-578AD5E80273}"/>
              </a:ext>
            </a:extLst>
          </p:cNvPr>
          <p:cNvSpPr>
            <a:spLocks noGrp="1"/>
          </p:cNvSpPr>
          <p:nvPr>
            <p:ph sz="quarter" idx="17"/>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8724154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3128570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ody White 1">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2A1C92-BED5-4889-350B-664F5E52DD1F}"/>
              </a:ext>
            </a:extLst>
          </p:cNvPr>
          <p:cNvSpPr>
            <a:spLocks noGrp="1"/>
          </p:cNvSpPr>
          <p:nvPr>
            <p:ph type="title" hasCustomPrompt="1"/>
          </p:nvPr>
        </p:nvSpPr>
        <p:spPr>
          <a:xfrm>
            <a:off x="150876" y="832105"/>
            <a:ext cx="7886700" cy="629051"/>
          </a:xfrm>
          <a:prstGeom prst="rect">
            <a:avLst/>
          </a:prstGeom>
        </p:spPr>
        <p:txBody>
          <a:bodyPr/>
          <a:lstStyle>
            <a:lvl1pPr>
              <a:lnSpc>
                <a:spcPct val="100000"/>
              </a:lnSpc>
              <a:defRPr sz="3000" b="1">
                <a:solidFill>
                  <a:schemeClr val="accent4"/>
                </a:solidFill>
              </a:defRPr>
            </a:lvl1pPr>
          </a:lstStyle>
          <a:p>
            <a:r>
              <a:rPr lang="en-US" dirty="0"/>
              <a:t>Slide Title</a:t>
            </a:r>
          </a:p>
        </p:txBody>
      </p:sp>
      <p:sp>
        <p:nvSpPr>
          <p:cNvPr id="15" name="Content Placeholder 14">
            <a:extLst>
              <a:ext uri="{FF2B5EF4-FFF2-40B4-BE49-F238E27FC236}">
                <a16:creationId xmlns:a16="http://schemas.microsoft.com/office/drawing/2014/main" id="{0B27EC78-0DDB-B2DE-0DC4-8DABA1A1D219}"/>
              </a:ext>
            </a:extLst>
          </p:cNvPr>
          <p:cNvSpPr>
            <a:spLocks noGrp="1"/>
          </p:cNvSpPr>
          <p:nvPr>
            <p:ph sz="quarter" idx="10"/>
          </p:nvPr>
        </p:nvSpPr>
        <p:spPr>
          <a:xfrm>
            <a:off x="377190" y="1627632"/>
            <a:ext cx="8538210"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056427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499098EA-6AF8-6832-2A05-891F678E3731}"/>
              </a:ext>
            </a:extLst>
          </p:cNvPr>
          <p:cNvSpPr>
            <a:spLocks noGrp="1"/>
          </p:cNvSpPr>
          <p:nvPr>
            <p:ph type="body" sz="quarter" idx="13" hasCustomPrompt="1"/>
          </p:nvPr>
        </p:nvSpPr>
        <p:spPr>
          <a:xfrm>
            <a:off x="147584" y="832704"/>
            <a:ext cx="6549819" cy="531082"/>
          </a:xfrm>
          <a:prstGeom prst="rect">
            <a:avLst/>
          </a:prstGeom>
        </p:spPr>
        <p:txBody>
          <a:bodyPr/>
          <a:lstStyle>
            <a:lvl1pPr marL="0" indent="0">
              <a:buNone/>
              <a:defRPr sz="3000" b="1">
                <a:solidFill>
                  <a:schemeClr val="accent4"/>
                </a:solidFill>
                <a:latin typeface="+mj-lt"/>
                <a:ea typeface="Open Sans" panose="020B0606030504020204" pitchFamily="34" charset="0"/>
                <a:cs typeface="Arial" panose="020B0604020202020204" pitchFamily="34" charset="0"/>
              </a:defRPr>
            </a:lvl1pPr>
          </a:lstStyle>
          <a:p>
            <a:pPr lvl="0"/>
            <a:r>
              <a:rPr lang="en-US" dirty="0"/>
              <a:t>Slide Header </a:t>
            </a:r>
          </a:p>
        </p:txBody>
      </p:sp>
    </p:spTree>
    <p:extLst>
      <p:ext uri="{BB962C8B-B14F-4D97-AF65-F5344CB8AC3E}">
        <p14:creationId xmlns:p14="http://schemas.microsoft.com/office/powerpoint/2010/main" val="371705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Page No Pict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196016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3F5B4-CB56-3043-F10E-5458F06AEF3A}"/>
              </a:ext>
            </a:extLst>
          </p:cNvPr>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69C5C7D-CF98-5042-2973-72276EFF22D5}"/>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108911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5D5A-46AA-24DC-4A1F-EFB2879DD920}"/>
              </a:ext>
            </a:extLst>
          </p:cNvPr>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4B76FBF-6A8C-D3DC-EB3A-34CBACD246E9}"/>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24114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5" y="0"/>
            <a:ext cx="9142857" cy="480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t>Module 6: Forest Ecosystem </a:t>
            </a:r>
            <a:r>
              <a:rPr lang="en-US" sz="1200" dirty="0" err="1"/>
              <a:t>Mgmt</a:t>
            </a:r>
            <a:r>
              <a:rPr lang="en-US" sz="1200" dirty="0"/>
              <a:t> &amp; Restoration – Soil Health Implications</a:t>
            </a:r>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145" y="6273228"/>
            <a:ext cx="9142857" cy="5847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5"/>
              </a:solidFill>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234545" y="6287081"/>
            <a:ext cx="2676347" cy="468077"/>
          </a:xfrm>
          <a:prstGeom prst="rect">
            <a:avLst/>
          </a:prstGeom>
          <a:noFill/>
        </p:spPr>
        <p:txBody>
          <a:bodyPr wrap="square" rtlCol="0">
            <a:spAutoFit/>
          </a:bodyPr>
          <a:lstStyle/>
          <a:p>
            <a:pPr algn="ctr">
              <a:spcBef>
                <a:spcPts val="450"/>
              </a:spcBef>
            </a:pP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Soil Health Division </a:t>
            </a:r>
            <a:r>
              <a:rPr lang="en-US" sz="1050" b="1" spc="8" baseline="0" dirty="0">
                <a:solidFill>
                  <a:srgbClr val="FFCB0B"/>
                </a:solidFill>
                <a:latin typeface="Montserrat" pitchFamily="2" charset="0"/>
                <a:ea typeface="Open Sans" panose="020B0606030504020204" pitchFamily="34" charset="0"/>
                <a:cs typeface="Open Sans" panose="020B0606030504020204" pitchFamily="34" charset="0"/>
              </a:rPr>
              <a:t>|</a:t>
            </a: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450"/>
              </a:spcBef>
              <a:spcAft>
                <a:spcPts val="0"/>
              </a:spcAft>
              <a:buClrTx/>
              <a:buSzTx/>
              <a:buFontTx/>
              <a:buNone/>
              <a:tabLst/>
              <a:defRPr/>
            </a:pPr>
            <a:r>
              <a:rPr lang="en-US" sz="975" b="1" kern="1200" spc="225" baseline="0" dirty="0">
                <a:solidFill>
                  <a:schemeClr val="bg1"/>
                </a:solidFill>
                <a:latin typeface="Montserrat" pitchFamily="2" charset="0"/>
                <a:ea typeface="Open Sans" panose="020B0606030504020204" pitchFamily="34" charset="0"/>
                <a:cs typeface="Open Sans" panose="020B0606030504020204" pitchFamily="34" charset="0"/>
              </a:rPr>
              <a:t>SCIENCE &amp; TECHNOLOGY</a:t>
            </a:r>
            <a:endParaRPr lang="en-US" sz="975" b="1" dirty="0">
              <a:solidFill>
                <a:schemeClr val="bg1"/>
              </a:solidFill>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11"/>
          <a:stretch>
            <a:fillRect/>
          </a:stretch>
        </p:blipFill>
        <p:spPr>
          <a:xfrm>
            <a:off x="233109" y="53406"/>
            <a:ext cx="3050419" cy="388004"/>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94883" y="6265534"/>
            <a:ext cx="2609781" cy="479618"/>
          </a:xfrm>
          <a:prstGeom prst="rect">
            <a:avLst/>
          </a:prstGeom>
          <a:noFill/>
        </p:spPr>
        <p:txBody>
          <a:bodyPr wrap="square" rtlCol="0">
            <a:spAutoFit/>
          </a:bodyPr>
          <a:lstStyle/>
          <a:p>
            <a:pPr algn="ctr">
              <a:spcBef>
                <a:spcPts val="45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Forestland Soil Health </a:t>
            </a:r>
          </a:p>
          <a:p>
            <a:pPr algn="ctr">
              <a:spcBef>
                <a:spcPts val="45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Training</a:t>
            </a:r>
            <a:endParaRPr lang="en-US" sz="900" b="1" dirty="0">
              <a:solidFill>
                <a:schemeClr val="bg1"/>
              </a:solidFill>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69656255"/>
      </p:ext>
    </p:extLst>
  </p:cSld>
  <p:clrMap bg1="lt1" tx1="dk1" bg2="lt2" tx2="dk2" accent1="accent1" accent2="accent2" accent3="accent3" accent4="accent4" accent5="accent5" accent6="accent6" hlink="hlink" folHlink="folHlink"/>
  <p:sldLayoutIdLst>
    <p:sldLayoutId id="2147483710" r:id="rId1"/>
    <p:sldLayoutId id="2147483742" r:id="rId2"/>
    <p:sldLayoutId id="2147483735" r:id="rId3"/>
    <p:sldLayoutId id="2147483736" r:id="rId4"/>
    <p:sldLayoutId id="2147483737" r:id="rId5"/>
    <p:sldLayoutId id="2147483722" r:id="rId6"/>
    <p:sldLayoutId id="2147483739" r:id="rId7"/>
    <p:sldLayoutId id="2147483740" r:id="rId8"/>
    <p:sldLayoutId id="2147483720" r:id="rId9"/>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5" y="0"/>
            <a:ext cx="9142857" cy="480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t>Module 6: Regionally Important Forest Soil Health </a:t>
            </a:r>
            <a:r>
              <a:rPr lang="en-US" sz="1200" dirty="0" err="1"/>
              <a:t>Mgmt</a:t>
            </a:r>
            <a:r>
              <a:rPr lang="en-US" sz="1200" dirty="0"/>
              <a:t> Practices</a:t>
            </a:r>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145" y="6410597"/>
            <a:ext cx="9142857" cy="44740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724324"/>
              </a:solidFill>
              <a:effectLst/>
              <a:uLnTx/>
              <a:uFillTx/>
              <a:latin typeface="Montserrat"/>
              <a:ea typeface="+mn-ea"/>
              <a:cs typeface="+mn-cs"/>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973344" y="6410597"/>
            <a:ext cx="1942056" cy="36420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en-US" sz="675" b="1" i="0" u="none" strike="noStrike" kern="1200" cap="none" spc="8"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Soil Health Division </a:t>
            </a:r>
            <a:r>
              <a:rPr kumimoji="0" lang="en-US" sz="675" b="1" i="0" u="none" strike="noStrike" kern="1200" cap="none" spc="8" normalizeH="0" baseline="0" noProof="0" dirty="0">
                <a:ln>
                  <a:noFill/>
                </a:ln>
                <a:solidFill>
                  <a:srgbClr val="FFCB0B"/>
                </a:solidFill>
                <a:effectLst/>
                <a:uLnTx/>
                <a:uFillTx/>
                <a:latin typeface="Montserrat" pitchFamily="2" charset="0"/>
                <a:ea typeface="Open Sans" panose="020B0606030504020204" pitchFamily="34" charset="0"/>
                <a:cs typeface="Open Sans" panose="020B0606030504020204" pitchFamily="34" charset="0"/>
              </a:rPr>
              <a:t>|</a:t>
            </a:r>
            <a:r>
              <a:rPr kumimoji="0" lang="en-US" sz="675" b="1" i="0" u="none" strike="noStrike" kern="1200" cap="none" spc="8"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450"/>
              </a:spcBef>
              <a:spcAft>
                <a:spcPts val="0"/>
              </a:spcAft>
              <a:buClrTx/>
              <a:buSzTx/>
              <a:buFontTx/>
              <a:buNone/>
              <a:tabLst/>
              <a:defRPr/>
            </a:pPr>
            <a:r>
              <a:rPr kumimoji="0" lang="en-US" sz="675" b="1" i="0" u="none" strike="noStrike" kern="1200" cap="none" spc="225"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SCIENCE &amp; TECHNOLOGY</a:t>
            </a:r>
            <a:endParaRPr kumimoji="0" lang="en-US" sz="675" b="1" i="0" u="none" strike="noStrike" kern="1200" cap="none" spc="0"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3"/>
          <a:stretch>
            <a:fillRect/>
          </a:stretch>
        </p:blipFill>
        <p:spPr>
          <a:xfrm>
            <a:off x="233109" y="53406"/>
            <a:ext cx="3050419" cy="388004"/>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228600" y="6456764"/>
            <a:ext cx="1641764"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en-US" sz="750" b="1" i="0" u="none" strike="noStrike" kern="1200" cap="none" spc="8"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Forestland Soil Health Training</a:t>
            </a:r>
            <a:endParaRPr kumimoji="0" lang="en-US" sz="750" b="1" i="0" u="none" strike="noStrike" kern="1200" cap="none" spc="0"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Title 8">
            <a:extLst>
              <a:ext uri="{FF2B5EF4-FFF2-40B4-BE49-F238E27FC236}">
                <a16:creationId xmlns:a16="http://schemas.microsoft.com/office/drawing/2014/main" id="{A739AFA9-9989-6F63-446D-00EA21A437AF}"/>
              </a:ext>
            </a:extLst>
          </p:cNvPr>
          <p:cNvSpPr txBox="1">
            <a:spLocks/>
          </p:cNvSpPr>
          <p:nvPr userDrawn="1"/>
        </p:nvSpPr>
        <p:spPr>
          <a:xfrm>
            <a:off x="150876" y="832105"/>
            <a:ext cx="7886700" cy="629051"/>
          </a:xfrm>
          <a:prstGeom prst="rect">
            <a:avLst/>
          </a:prstGeom>
        </p:spPr>
        <p:txBody>
          <a:bodyPr/>
          <a:lstStyle>
            <a:lvl1pPr algn="l" defTabSz="914377" rtl="0" eaLnBrk="1" latinLnBrk="0" hangingPunct="1">
              <a:lnSpc>
                <a:spcPct val="100000"/>
              </a:lnSpc>
              <a:spcBef>
                <a:spcPct val="0"/>
              </a:spcBef>
              <a:buNone/>
              <a:defRPr sz="4000" b="1" kern="1200">
                <a:solidFill>
                  <a:schemeClr val="accent4"/>
                </a:solidFill>
                <a:latin typeface="+mj-lt"/>
                <a:ea typeface="+mj-ea"/>
                <a:cs typeface="+mj-cs"/>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srgbClr val="19567B"/>
                </a:solidFill>
                <a:effectLst/>
                <a:uLnTx/>
                <a:uFillTx/>
                <a:latin typeface="Montserrat"/>
                <a:ea typeface="+mj-ea"/>
                <a:cs typeface="+mj-cs"/>
              </a:rPr>
              <a:t>Slide Title</a:t>
            </a:r>
            <a:endParaRPr kumimoji="0" lang="en-US" sz="3000" b="1" i="0" u="none" strike="noStrike" kern="1200" cap="none" spc="0" normalizeH="0" baseline="0" noProof="0" dirty="0">
              <a:ln>
                <a:noFill/>
              </a:ln>
              <a:solidFill>
                <a:srgbClr val="19567B"/>
              </a:solidFill>
              <a:effectLst/>
              <a:uLnTx/>
              <a:uFillTx/>
              <a:latin typeface="Montserrat"/>
              <a:ea typeface="+mj-ea"/>
              <a:cs typeface="+mj-cs"/>
            </a:endParaRPr>
          </a:p>
        </p:txBody>
      </p:sp>
      <p:sp>
        <p:nvSpPr>
          <p:cNvPr id="5" name="Content Placeholder 14">
            <a:extLst>
              <a:ext uri="{FF2B5EF4-FFF2-40B4-BE49-F238E27FC236}">
                <a16:creationId xmlns:a16="http://schemas.microsoft.com/office/drawing/2014/main" id="{2A7736BD-2603-1511-0E1A-FC66347F19BA}"/>
              </a:ext>
            </a:extLst>
          </p:cNvPr>
          <p:cNvSpPr txBox="1">
            <a:spLocks/>
          </p:cNvSpPr>
          <p:nvPr userDrawn="1"/>
        </p:nvSpPr>
        <p:spPr>
          <a:xfrm>
            <a:off x="377190" y="1627632"/>
            <a:ext cx="8538210" cy="4507992"/>
          </a:xfrm>
          <a:prstGeom prst="rect">
            <a:avLst/>
          </a:prstGeom>
        </p:spPr>
        <p:txBody>
          <a:bodyPr/>
          <a:lstStyle>
            <a:lvl1pPr marL="228594" indent="-228594" algn="l" defTabSz="914377" rtl="0" eaLnBrk="1" latinLnBrk="0" hangingPunct="1">
              <a:lnSpc>
                <a:spcPct val="108000"/>
              </a:lnSpc>
              <a:spcBef>
                <a:spcPts val="1000"/>
              </a:spcBef>
              <a:buClr>
                <a:schemeClr val="accent1"/>
              </a:buClr>
              <a:buFont typeface="Wingdings" panose="05000000000000000000" pitchFamily="2" charset="2"/>
              <a:buChar char="§"/>
              <a:defRPr sz="2800" kern="1200">
                <a:solidFill>
                  <a:schemeClr val="bg2">
                    <a:lumMod val="10000"/>
                  </a:schemeClr>
                </a:solidFill>
                <a:latin typeface="+mn-lt"/>
                <a:ea typeface="+mn-ea"/>
                <a:cs typeface="+mn-cs"/>
              </a:defRPr>
            </a:lvl1pPr>
            <a:lvl2pPr marL="685783" indent="-228594" algn="l" defTabSz="914377" rtl="0" eaLnBrk="1" latinLnBrk="0" hangingPunct="1">
              <a:lnSpc>
                <a:spcPct val="108000"/>
              </a:lnSpc>
              <a:spcBef>
                <a:spcPts val="500"/>
              </a:spcBef>
              <a:buClr>
                <a:schemeClr val="accent1"/>
              </a:buClr>
              <a:buFont typeface="Wingdings" panose="05000000000000000000" pitchFamily="2" charset="2"/>
              <a:buChar char="§"/>
              <a:defRPr sz="2400" kern="1200">
                <a:solidFill>
                  <a:schemeClr val="bg2">
                    <a:lumMod val="10000"/>
                  </a:schemeClr>
                </a:solidFill>
                <a:latin typeface="+mn-lt"/>
                <a:ea typeface="+mn-ea"/>
                <a:cs typeface="+mn-cs"/>
              </a:defRPr>
            </a:lvl2pPr>
            <a:lvl3pPr marL="1142971" indent="-228594" algn="l" defTabSz="914377" rtl="0" eaLnBrk="1" latinLnBrk="0" hangingPunct="1">
              <a:lnSpc>
                <a:spcPct val="108000"/>
              </a:lnSpc>
              <a:spcBef>
                <a:spcPts val="500"/>
              </a:spcBef>
              <a:buClr>
                <a:schemeClr val="accent1"/>
              </a:buClr>
              <a:buFont typeface="Wingdings" panose="05000000000000000000" pitchFamily="2" charset="2"/>
              <a:buChar char="§"/>
              <a:defRPr sz="2000" kern="1200">
                <a:solidFill>
                  <a:schemeClr val="bg2">
                    <a:lumMod val="10000"/>
                  </a:schemeClr>
                </a:solidFill>
                <a:latin typeface="+mn-lt"/>
                <a:ea typeface="+mn-ea"/>
                <a:cs typeface="+mn-cs"/>
              </a:defRPr>
            </a:lvl3pPr>
            <a:lvl4pPr marL="1600160" indent="-228594" algn="l" defTabSz="914377" rtl="0" eaLnBrk="1" latinLnBrk="0" hangingPunct="1">
              <a:lnSpc>
                <a:spcPct val="108000"/>
              </a:lnSpc>
              <a:spcBef>
                <a:spcPts val="500"/>
              </a:spcBef>
              <a:buClr>
                <a:schemeClr val="accent1"/>
              </a:buClr>
              <a:buFont typeface="Wingdings" panose="05000000000000000000" pitchFamily="2" charset="2"/>
              <a:buChar char="§"/>
              <a:defRPr sz="1800" kern="1200">
                <a:solidFill>
                  <a:schemeClr val="bg2">
                    <a:lumMod val="10000"/>
                  </a:schemeClr>
                </a:solidFill>
                <a:latin typeface="+mn-lt"/>
                <a:ea typeface="+mn-ea"/>
                <a:cs typeface="+mn-cs"/>
              </a:defRPr>
            </a:lvl4pPr>
            <a:lvl5pPr marL="2057349" indent="-228594" algn="l" defTabSz="914377" rtl="0" eaLnBrk="1" latinLnBrk="0" hangingPunct="1">
              <a:lnSpc>
                <a:spcPct val="108000"/>
              </a:lnSpc>
              <a:spcBef>
                <a:spcPts val="500"/>
              </a:spcBef>
              <a:buClr>
                <a:schemeClr val="accent1"/>
              </a:buClr>
              <a:buFont typeface="Wingdings" panose="05000000000000000000" pitchFamily="2" charset="2"/>
              <a:buChar char="§"/>
              <a:defRPr sz="1800" kern="1200">
                <a:solidFill>
                  <a:schemeClr val="bg2">
                    <a:lumMod val="1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l" defTabSz="685783" rtl="0" eaLnBrk="1" fontAlgn="auto" latinLnBrk="0" hangingPunct="1">
              <a:lnSpc>
                <a:spcPct val="108000"/>
              </a:lnSpc>
              <a:spcBef>
                <a:spcPts val="750"/>
              </a:spcBef>
              <a:spcAft>
                <a:spcPts val="0"/>
              </a:spcAft>
              <a:buClr>
                <a:srgbClr val="658D1B"/>
              </a:buClr>
              <a:buSzTx/>
              <a:buFont typeface="Wingdings" panose="05000000000000000000" pitchFamily="2" charset="2"/>
              <a:buChar char="§"/>
              <a:tabLst/>
              <a:defRPr/>
            </a:pPr>
            <a:r>
              <a:rPr kumimoji="0" lang="en-US" sz="2100" b="0" i="0" u="none" strike="noStrike" kern="1200" cap="none" spc="0" normalizeH="0" baseline="0" noProof="0" dirty="0">
                <a:ln>
                  <a:noFill/>
                </a:ln>
                <a:solidFill>
                  <a:srgbClr val="E7E6E6">
                    <a:lumMod val="10000"/>
                  </a:srgbClr>
                </a:solidFill>
                <a:effectLst/>
                <a:uLnTx/>
                <a:uFillTx/>
                <a:latin typeface="Montserrat"/>
                <a:ea typeface="+mn-ea"/>
                <a:cs typeface="+mn-cs"/>
              </a:rPr>
              <a:t>Click to edit Master text styles</a:t>
            </a:r>
          </a:p>
          <a:p>
            <a:pPr marL="514337" marR="0" lvl="1"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E7E6E6">
                    <a:lumMod val="10000"/>
                  </a:srgbClr>
                </a:solidFill>
                <a:effectLst/>
                <a:uLnTx/>
                <a:uFillTx/>
                <a:latin typeface="Montserrat"/>
                <a:ea typeface="+mn-ea"/>
                <a:cs typeface="+mn-cs"/>
              </a:rPr>
              <a:t>Second level</a:t>
            </a:r>
          </a:p>
          <a:p>
            <a:pPr marL="857228" marR="0" lvl="2"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E7E6E6">
                    <a:lumMod val="10000"/>
                  </a:srgbClr>
                </a:solidFill>
                <a:effectLst/>
                <a:uLnTx/>
                <a:uFillTx/>
                <a:latin typeface="Montserrat"/>
                <a:ea typeface="+mn-ea"/>
                <a:cs typeface="+mn-cs"/>
              </a:rPr>
              <a:t>Third level</a:t>
            </a:r>
          </a:p>
          <a:p>
            <a:pPr marL="1200120" marR="0" lvl="3"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350" b="0" i="0" u="none" strike="noStrike" kern="1200" cap="none" spc="0" normalizeH="0" baseline="0" noProof="0" dirty="0">
                <a:ln>
                  <a:noFill/>
                </a:ln>
                <a:solidFill>
                  <a:srgbClr val="E7E6E6">
                    <a:lumMod val="10000"/>
                  </a:srgbClr>
                </a:solidFill>
                <a:effectLst/>
                <a:uLnTx/>
                <a:uFillTx/>
                <a:latin typeface="Montserrat"/>
                <a:ea typeface="+mn-ea"/>
                <a:cs typeface="+mn-cs"/>
              </a:rPr>
              <a:t>Fourth level</a:t>
            </a:r>
          </a:p>
          <a:p>
            <a:pPr marL="1543012" marR="0" lvl="4"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350" b="0" i="0" u="none" strike="noStrike" kern="1200" cap="none" spc="0" normalizeH="0" baseline="0" noProof="0" dirty="0">
                <a:ln>
                  <a:noFill/>
                </a:ln>
                <a:solidFill>
                  <a:srgbClr val="E7E6E6">
                    <a:lumMod val="10000"/>
                  </a:srgbClr>
                </a:solidFill>
                <a:effectLst/>
                <a:uLnTx/>
                <a:uFillTx/>
                <a:latin typeface="Montserrat"/>
                <a:ea typeface="+mn-ea"/>
                <a:cs typeface="+mn-cs"/>
              </a:rPr>
              <a:t>Fifth level</a:t>
            </a:r>
          </a:p>
        </p:txBody>
      </p:sp>
    </p:spTree>
    <p:extLst>
      <p:ext uri="{BB962C8B-B14F-4D97-AF65-F5344CB8AC3E}">
        <p14:creationId xmlns:p14="http://schemas.microsoft.com/office/powerpoint/2010/main" val="2318736069"/>
      </p:ext>
    </p:extLst>
  </p:cSld>
  <p:clrMap bg1="lt1" tx1="dk1" bg2="lt2" tx2="dk2" accent1="accent1" accent2="accent2" accent3="accent3" accent4="accent4" accent5="accent5" accent6="accent6" hlink="hlink" folHlink="folHlink"/>
  <p:sldLayoutIdLst>
    <p:sldLayoutId id="2147483743" r:id="rId1"/>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5" y="0"/>
            <a:ext cx="9142857" cy="480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t>Module 6: Regionally Important Forest Soil Health </a:t>
            </a:r>
            <a:r>
              <a:rPr lang="en-US" sz="1200" dirty="0" err="1"/>
              <a:t>Mgmt</a:t>
            </a:r>
            <a:r>
              <a:rPr lang="en-US" sz="1200" dirty="0"/>
              <a:t> Practices</a:t>
            </a:r>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145" y="6410597"/>
            <a:ext cx="9142857" cy="44740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724324"/>
              </a:solidFill>
              <a:effectLst/>
              <a:uLnTx/>
              <a:uFillTx/>
              <a:latin typeface="Montserrat"/>
              <a:ea typeface="+mn-ea"/>
              <a:cs typeface="+mn-cs"/>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973344" y="6410597"/>
            <a:ext cx="1942056" cy="36420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en-US" sz="675" b="1" i="0" u="none" strike="noStrike" kern="1200" cap="none" spc="8"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Soil Health Division </a:t>
            </a:r>
            <a:r>
              <a:rPr kumimoji="0" lang="en-US" sz="675" b="1" i="0" u="none" strike="noStrike" kern="1200" cap="none" spc="8" normalizeH="0" baseline="0" noProof="0" dirty="0">
                <a:ln>
                  <a:noFill/>
                </a:ln>
                <a:solidFill>
                  <a:srgbClr val="FFCB0B"/>
                </a:solidFill>
                <a:effectLst/>
                <a:uLnTx/>
                <a:uFillTx/>
                <a:latin typeface="Montserrat" pitchFamily="2" charset="0"/>
                <a:ea typeface="Open Sans" panose="020B0606030504020204" pitchFamily="34" charset="0"/>
                <a:cs typeface="Open Sans" panose="020B0606030504020204" pitchFamily="34" charset="0"/>
              </a:rPr>
              <a:t>|</a:t>
            </a:r>
            <a:r>
              <a:rPr kumimoji="0" lang="en-US" sz="675" b="1" i="0" u="none" strike="noStrike" kern="1200" cap="none" spc="8"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450"/>
              </a:spcBef>
              <a:spcAft>
                <a:spcPts val="0"/>
              </a:spcAft>
              <a:buClrTx/>
              <a:buSzTx/>
              <a:buFontTx/>
              <a:buNone/>
              <a:tabLst/>
              <a:defRPr/>
            </a:pPr>
            <a:r>
              <a:rPr kumimoji="0" lang="en-US" sz="675" b="1" i="0" u="none" strike="noStrike" kern="1200" cap="none" spc="225"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SCIENCE &amp; TECHNOLOGY</a:t>
            </a:r>
            <a:endParaRPr kumimoji="0" lang="en-US" sz="675" b="1" i="0" u="none" strike="noStrike" kern="1200" cap="none" spc="0"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3"/>
          <a:stretch>
            <a:fillRect/>
          </a:stretch>
        </p:blipFill>
        <p:spPr>
          <a:xfrm>
            <a:off x="233109" y="53406"/>
            <a:ext cx="3050419" cy="388004"/>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228601" y="6433681"/>
            <a:ext cx="1586345"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en-US" sz="750" b="1" i="0" u="none" strike="noStrike" kern="1200" cap="none" spc="8"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rPr>
              <a:t>Forestland Soil Health Training</a:t>
            </a:r>
            <a:endParaRPr kumimoji="0" lang="en-US" sz="750" b="1" i="0" u="none" strike="noStrike" kern="1200" cap="none" spc="0" normalizeH="0" baseline="0" noProof="0" dirty="0">
              <a:ln>
                <a:noFill/>
              </a:ln>
              <a:solidFill>
                <a:prstClr val="white"/>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Title 8">
            <a:extLst>
              <a:ext uri="{FF2B5EF4-FFF2-40B4-BE49-F238E27FC236}">
                <a16:creationId xmlns:a16="http://schemas.microsoft.com/office/drawing/2014/main" id="{A739AFA9-9989-6F63-446D-00EA21A437AF}"/>
              </a:ext>
            </a:extLst>
          </p:cNvPr>
          <p:cNvSpPr txBox="1">
            <a:spLocks/>
          </p:cNvSpPr>
          <p:nvPr userDrawn="1"/>
        </p:nvSpPr>
        <p:spPr>
          <a:xfrm>
            <a:off x="150876" y="832105"/>
            <a:ext cx="7886700" cy="629051"/>
          </a:xfrm>
          <a:prstGeom prst="rect">
            <a:avLst/>
          </a:prstGeom>
        </p:spPr>
        <p:txBody>
          <a:bodyPr/>
          <a:lstStyle>
            <a:lvl1pPr algn="l" defTabSz="914377" rtl="0" eaLnBrk="1" latinLnBrk="0" hangingPunct="1">
              <a:lnSpc>
                <a:spcPct val="100000"/>
              </a:lnSpc>
              <a:spcBef>
                <a:spcPct val="0"/>
              </a:spcBef>
              <a:buNone/>
              <a:defRPr sz="4000" b="1" kern="1200">
                <a:solidFill>
                  <a:schemeClr val="accent4"/>
                </a:solidFill>
                <a:latin typeface="+mj-lt"/>
                <a:ea typeface="+mj-ea"/>
                <a:cs typeface="+mj-cs"/>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srgbClr val="19567B"/>
                </a:solidFill>
                <a:effectLst/>
                <a:uLnTx/>
                <a:uFillTx/>
                <a:latin typeface="Montserrat"/>
                <a:ea typeface="+mj-ea"/>
                <a:cs typeface="+mj-cs"/>
              </a:rPr>
              <a:t>Slide Title</a:t>
            </a:r>
            <a:endParaRPr kumimoji="0" lang="en-US" sz="3000" b="1" i="0" u="none" strike="noStrike" kern="1200" cap="none" spc="0" normalizeH="0" baseline="0" noProof="0" dirty="0">
              <a:ln>
                <a:noFill/>
              </a:ln>
              <a:solidFill>
                <a:srgbClr val="19567B"/>
              </a:solidFill>
              <a:effectLst/>
              <a:uLnTx/>
              <a:uFillTx/>
              <a:latin typeface="Montserrat"/>
              <a:ea typeface="+mj-ea"/>
              <a:cs typeface="+mj-cs"/>
            </a:endParaRPr>
          </a:p>
        </p:txBody>
      </p:sp>
      <p:sp>
        <p:nvSpPr>
          <p:cNvPr id="5" name="Content Placeholder 14">
            <a:extLst>
              <a:ext uri="{FF2B5EF4-FFF2-40B4-BE49-F238E27FC236}">
                <a16:creationId xmlns:a16="http://schemas.microsoft.com/office/drawing/2014/main" id="{2A7736BD-2603-1511-0E1A-FC66347F19BA}"/>
              </a:ext>
            </a:extLst>
          </p:cNvPr>
          <p:cNvSpPr txBox="1">
            <a:spLocks/>
          </p:cNvSpPr>
          <p:nvPr userDrawn="1"/>
        </p:nvSpPr>
        <p:spPr>
          <a:xfrm>
            <a:off x="377190" y="1627632"/>
            <a:ext cx="8538210" cy="4507992"/>
          </a:xfrm>
          <a:prstGeom prst="rect">
            <a:avLst/>
          </a:prstGeom>
        </p:spPr>
        <p:txBody>
          <a:bodyPr/>
          <a:lstStyle>
            <a:lvl1pPr marL="228594" indent="-228594" algn="l" defTabSz="914377" rtl="0" eaLnBrk="1" latinLnBrk="0" hangingPunct="1">
              <a:lnSpc>
                <a:spcPct val="108000"/>
              </a:lnSpc>
              <a:spcBef>
                <a:spcPts val="1000"/>
              </a:spcBef>
              <a:buClr>
                <a:schemeClr val="accent1"/>
              </a:buClr>
              <a:buFont typeface="Wingdings" panose="05000000000000000000" pitchFamily="2" charset="2"/>
              <a:buChar char="§"/>
              <a:defRPr sz="2800" kern="1200">
                <a:solidFill>
                  <a:schemeClr val="bg2">
                    <a:lumMod val="10000"/>
                  </a:schemeClr>
                </a:solidFill>
                <a:latin typeface="+mn-lt"/>
                <a:ea typeface="+mn-ea"/>
                <a:cs typeface="+mn-cs"/>
              </a:defRPr>
            </a:lvl1pPr>
            <a:lvl2pPr marL="685783" indent="-228594" algn="l" defTabSz="914377" rtl="0" eaLnBrk="1" latinLnBrk="0" hangingPunct="1">
              <a:lnSpc>
                <a:spcPct val="108000"/>
              </a:lnSpc>
              <a:spcBef>
                <a:spcPts val="500"/>
              </a:spcBef>
              <a:buClr>
                <a:schemeClr val="accent1"/>
              </a:buClr>
              <a:buFont typeface="Wingdings" panose="05000000000000000000" pitchFamily="2" charset="2"/>
              <a:buChar char="§"/>
              <a:defRPr sz="2400" kern="1200">
                <a:solidFill>
                  <a:schemeClr val="bg2">
                    <a:lumMod val="10000"/>
                  </a:schemeClr>
                </a:solidFill>
                <a:latin typeface="+mn-lt"/>
                <a:ea typeface="+mn-ea"/>
                <a:cs typeface="+mn-cs"/>
              </a:defRPr>
            </a:lvl2pPr>
            <a:lvl3pPr marL="1142971" indent="-228594" algn="l" defTabSz="914377" rtl="0" eaLnBrk="1" latinLnBrk="0" hangingPunct="1">
              <a:lnSpc>
                <a:spcPct val="108000"/>
              </a:lnSpc>
              <a:spcBef>
                <a:spcPts val="500"/>
              </a:spcBef>
              <a:buClr>
                <a:schemeClr val="accent1"/>
              </a:buClr>
              <a:buFont typeface="Wingdings" panose="05000000000000000000" pitchFamily="2" charset="2"/>
              <a:buChar char="§"/>
              <a:defRPr sz="2000" kern="1200">
                <a:solidFill>
                  <a:schemeClr val="bg2">
                    <a:lumMod val="10000"/>
                  </a:schemeClr>
                </a:solidFill>
                <a:latin typeface="+mn-lt"/>
                <a:ea typeface="+mn-ea"/>
                <a:cs typeface="+mn-cs"/>
              </a:defRPr>
            </a:lvl3pPr>
            <a:lvl4pPr marL="1600160" indent="-228594" algn="l" defTabSz="914377" rtl="0" eaLnBrk="1" latinLnBrk="0" hangingPunct="1">
              <a:lnSpc>
                <a:spcPct val="108000"/>
              </a:lnSpc>
              <a:spcBef>
                <a:spcPts val="500"/>
              </a:spcBef>
              <a:buClr>
                <a:schemeClr val="accent1"/>
              </a:buClr>
              <a:buFont typeface="Wingdings" panose="05000000000000000000" pitchFamily="2" charset="2"/>
              <a:buChar char="§"/>
              <a:defRPr sz="1800" kern="1200">
                <a:solidFill>
                  <a:schemeClr val="bg2">
                    <a:lumMod val="10000"/>
                  </a:schemeClr>
                </a:solidFill>
                <a:latin typeface="+mn-lt"/>
                <a:ea typeface="+mn-ea"/>
                <a:cs typeface="+mn-cs"/>
              </a:defRPr>
            </a:lvl4pPr>
            <a:lvl5pPr marL="2057349" indent="-228594" algn="l" defTabSz="914377" rtl="0" eaLnBrk="1" latinLnBrk="0" hangingPunct="1">
              <a:lnSpc>
                <a:spcPct val="108000"/>
              </a:lnSpc>
              <a:spcBef>
                <a:spcPts val="500"/>
              </a:spcBef>
              <a:buClr>
                <a:schemeClr val="accent1"/>
              </a:buClr>
              <a:buFont typeface="Wingdings" panose="05000000000000000000" pitchFamily="2" charset="2"/>
              <a:buChar char="§"/>
              <a:defRPr sz="1800" kern="1200">
                <a:solidFill>
                  <a:schemeClr val="bg2">
                    <a:lumMod val="1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marR="0" lvl="0" indent="-171446" algn="l" defTabSz="685783" rtl="0" eaLnBrk="1" fontAlgn="auto" latinLnBrk="0" hangingPunct="1">
              <a:lnSpc>
                <a:spcPct val="108000"/>
              </a:lnSpc>
              <a:spcBef>
                <a:spcPts val="750"/>
              </a:spcBef>
              <a:spcAft>
                <a:spcPts val="0"/>
              </a:spcAft>
              <a:buClr>
                <a:srgbClr val="658D1B"/>
              </a:buClr>
              <a:buSzTx/>
              <a:buFont typeface="Wingdings" panose="05000000000000000000" pitchFamily="2" charset="2"/>
              <a:buChar char="§"/>
              <a:tabLst/>
              <a:defRPr/>
            </a:pPr>
            <a:r>
              <a:rPr kumimoji="0" lang="en-US" sz="2100" b="0" i="0" u="none" strike="noStrike" kern="1200" cap="none" spc="0" normalizeH="0" baseline="0" noProof="0" dirty="0">
                <a:ln>
                  <a:noFill/>
                </a:ln>
                <a:solidFill>
                  <a:srgbClr val="E7E6E6">
                    <a:lumMod val="10000"/>
                  </a:srgbClr>
                </a:solidFill>
                <a:effectLst/>
                <a:uLnTx/>
                <a:uFillTx/>
                <a:latin typeface="Montserrat"/>
                <a:ea typeface="+mn-ea"/>
                <a:cs typeface="+mn-cs"/>
              </a:rPr>
              <a:t>Click to edit Master text styles</a:t>
            </a:r>
          </a:p>
          <a:p>
            <a:pPr marL="514337" marR="0" lvl="1"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E7E6E6">
                    <a:lumMod val="10000"/>
                  </a:srgbClr>
                </a:solidFill>
                <a:effectLst/>
                <a:uLnTx/>
                <a:uFillTx/>
                <a:latin typeface="Montserrat"/>
                <a:ea typeface="+mn-ea"/>
                <a:cs typeface="+mn-cs"/>
              </a:rPr>
              <a:t>Second level</a:t>
            </a:r>
          </a:p>
          <a:p>
            <a:pPr marL="857228" marR="0" lvl="2"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E7E6E6">
                    <a:lumMod val="10000"/>
                  </a:srgbClr>
                </a:solidFill>
                <a:effectLst/>
                <a:uLnTx/>
                <a:uFillTx/>
                <a:latin typeface="Montserrat"/>
                <a:ea typeface="+mn-ea"/>
                <a:cs typeface="+mn-cs"/>
              </a:rPr>
              <a:t>Third level</a:t>
            </a:r>
          </a:p>
          <a:p>
            <a:pPr marL="1200120" marR="0" lvl="3"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350" b="0" i="0" u="none" strike="noStrike" kern="1200" cap="none" spc="0" normalizeH="0" baseline="0" noProof="0" dirty="0">
                <a:ln>
                  <a:noFill/>
                </a:ln>
                <a:solidFill>
                  <a:srgbClr val="E7E6E6">
                    <a:lumMod val="10000"/>
                  </a:srgbClr>
                </a:solidFill>
                <a:effectLst/>
                <a:uLnTx/>
                <a:uFillTx/>
                <a:latin typeface="Montserrat"/>
                <a:ea typeface="+mn-ea"/>
                <a:cs typeface="+mn-cs"/>
              </a:rPr>
              <a:t>Fourth level</a:t>
            </a:r>
          </a:p>
          <a:p>
            <a:pPr marL="1543012" marR="0" lvl="4" indent="-171446" algn="l" defTabSz="685783" rtl="0" eaLnBrk="1" fontAlgn="auto" latinLnBrk="0" hangingPunct="1">
              <a:lnSpc>
                <a:spcPct val="108000"/>
              </a:lnSpc>
              <a:spcBef>
                <a:spcPts val="375"/>
              </a:spcBef>
              <a:spcAft>
                <a:spcPts val="0"/>
              </a:spcAft>
              <a:buClr>
                <a:srgbClr val="658D1B"/>
              </a:buClr>
              <a:buSzTx/>
              <a:buFont typeface="Wingdings" panose="05000000000000000000" pitchFamily="2" charset="2"/>
              <a:buChar char="§"/>
              <a:tabLst/>
              <a:defRPr/>
            </a:pPr>
            <a:r>
              <a:rPr kumimoji="0" lang="en-US" sz="1350" b="0" i="0" u="none" strike="noStrike" kern="1200" cap="none" spc="0" normalizeH="0" baseline="0" noProof="0" dirty="0">
                <a:ln>
                  <a:noFill/>
                </a:ln>
                <a:solidFill>
                  <a:srgbClr val="E7E6E6">
                    <a:lumMod val="10000"/>
                  </a:srgbClr>
                </a:solidFill>
                <a:effectLst/>
                <a:uLnTx/>
                <a:uFillTx/>
                <a:latin typeface="Montserrat"/>
                <a:ea typeface="+mn-ea"/>
                <a:cs typeface="+mn-cs"/>
              </a:rPr>
              <a:t>Fifth level</a:t>
            </a:r>
          </a:p>
        </p:txBody>
      </p:sp>
    </p:spTree>
    <p:extLst>
      <p:ext uri="{BB962C8B-B14F-4D97-AF65-F5344CB8AC3E}">
        <p14:creationId xmlns:p14="http://schemas.microsoft.com/office/powerpoint/2010/main" val="1691311366"/>
      </p:ext>
    </p:extLst>
  </p:cSld>
  <p:clrMap bg1="lt1" tx1="dk1" bg2="lt2" tx2="dk2" accent1="accent1" accent2="accent2" accent3="accent3" accent4="accent4" accent5="accent5" accent6="accent6" hlink="hlink" folHlink="folHlink"/>
  <p:sldLayoutIdLst>
    <p:sldLayoutId id="2147483744" r:id="rId1"/>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3D_34AFBAC9.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hyperlink" Target="https://www.nrcs.usda.gov/conservation-basics/natural-resource-concerns/soils/soil-health&#8203;"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8" descr="A forest with trees and grass">
            <a:extLst>
              <a:ext uri="{FF2B5EF4-FFF2-40B4-BE49-F238E27FC236}">
                <a16:creationId xmlns:a16="http://schemas.microsoft.com/office/drawing/2014/main" id="{39BAF514-9BBB-4B5F-59CA-475499FC3E2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t="170" b="170"/>
          <a:stretch>
            <a:fillRect/>
          </a:stretch>
        </p:blipFill>
        <p:spPr>
          <a:xfrm>
            <a:off x="4668441" y="3479006"/>
            <a:ext cx="4475559" cy="1404938"/>
          </a:xfrm>
        </p:spPr>
      </p:pic>
      <p:pic>
        <p:nvPicPr>
          <p:cNvPr id="5" name="Picture Placeholder 13" descr="Soil scientist in the Kellogg Soil Survey Laboratory">
            <a:extLst>
              <a:ext uri="{FF2B5EF4-FFF2-40B4-BE49-F238E27FC236}">
                <a16:creationId xmlns:a16="http://schemas.microsoft.com/office/drawing/2014/main" id="{D77C6689-EE9A-6CCA-52B0-E126C27B59A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76" r="76"/>
          <a:stretch/>
        </p:blipFill>
        <p:spPr>
          <a:xfrm>
            <a:off x="6990160" y="1799035"/>
            <a:ext cx="2153840" cy="1535906"/>
          </a:xfrm>
        </p:spPr>
      </p:pic>
      <p:sp>
        <p:nvSpPr>
          <p:cNvPr id="10" name="Content Placeholder 9">
            <a:extLst>
              <a:ext uri="{FF2B5EF4-FFF2-40B4-BE49-F238E27FC236}">
                <a16:creationId xmlns:a16="http://schemas.microsoft.com/office/drawing/2014/main" id="{FE409333-BA0D-4E8D-8F8B-ECF846A6D796}"/>
              </a:ext>
              <a:ext uri="{C183D7F6-B498-43B3-948B-1728B52AA6E4}">
                <adec:decorative xmlns:adec="http://schemas.microsoft.com/office/drawing/2017/decorative" val="1"/>
              </a:ext>
            </a:extLst>
          </p:cNvPr>
          <p:cNvSpPr>
            <a:spLocks noGrp="1"/>
          </p:cNvSpPr>
          <p:nvPr>
            <p:ph sz="quarter" idx="14"/>
          </p:nvPr>
        </p:nvSpPr>
        <p:spPr/>
        <p:txBody>
          <a:bodyPr/>
          <a:lstStyle/>
          <a:p>
            <a:r>
              <a:rPr lang="en-US" dirty="0"/>
              <a:t>Module 6: Forest Ecosystem Management and Restoration with Soil Health Implications</a:t>
            </a:r>
          </a:p>
          <a:p>
            <a:endParaRPr lang="en-US" dirty="0"/>
          </a:p>
        </p:txBody>
      </p:sp>
      <p:sp>
        <p:nvSpPr>
          <p:cNvPr id="7" name="Picture Placeholder 6">
            <a:extLst>
              <a:ext uri="{FF2B5EF4-FFF2-40B4-BE49-F238E27FC236}">
                <a16:creationId xmlns:a16="http://schemas.microsoft.com/office/drawing/2014/main" id="{C1C1E137-B089-446E-9291-C168AC24597F}"/>
              </a:ext>
              <a:ext uri="{C183D7F6-B498-43B3-948B-1728B52AA6E4}">
                <adec:decorative xmlns:adec="http://schemas.microsoft.com/office/drawing/2017/decorative" val="1"/>
              </a:ext>
            </a:extLst>
          </p:cNvPr>
          <p:cNvSpPr>
            <a:spLocks noGrp="1"/>
          </p:cNvSpPr>
          <p:nvPr>
            <p:ph type="pic" sz="quarter" idx="11"/>
          </p:nvPr>
        </p:nvSpPr>
        <p:spPr/>
        <p:txBody>
          <a:bodyPr/>
          <a:lstStyle/>
          <a:p>
            <a:endParaRPr lang="en-US"/>
          </a:p>
        </p:txBody>
      </p:sp>
      <p:sp>
        <p:nvSpPr>
          <p:cNvPr id="2" name="Title Placeholder">
            <a:extLst>
              <a:ext uri="{FF2B5EF4-FFF2-40B4-BE49-F238E27FC236}">
                <a16:creationId xmlns:a16="http://schemas.microsoft.com/office/drawing/2014/main" id="{04AEA7F9-9E76-F107-39FE-6357012CA593}"/>
              </a:ext>
            </a:extLst>
          </p:cNvPr>
          <p:cNvSpPr txBox="1">
            <a:spLocks noGrp="1"/>
          </p:cNvSpPr>
          <p:nvPr>
            <p:ph type="title" idx="4294967295"/>
          </p:nvPr>
        </p:nvSpPr>
        <p:spPr>
          <a:xfrm>
            <a:off x="156761" y="5506955"/>
            <a:ext cx="5993317" cy="6298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8000"/>
              </a:lnSpc>
              <a:spcBef>
                <a:spcPts val="750"/>
              </a:spcBef>
              <a:defRPr/>
            </a:pPr>
            <a:endParaRPr lang="en-US" sz="2400" i="1" dirty="0">
              <a:solidFill>
                <a:schemeClr val="accent6">
                  <a:lumMod val="60000"/>
                  <a:lumOff val="40000"/>
                </a:schemeClr>
              </a:solidFill>
              <a:latin typeface="+mn-lt"/>
            </a:endParaRPr>
          </a:p>
        </p:txBody>
      </p:sp>
      <p:pic>
        <p:nvPicPr>
          <p:cNvPr id="6" name="NRCS Raindrop">
            <a:extLst>
              <a:ext uri="{FF2B5EF4-FFF2-40B4-BE49-F238E27FC236}">
                <a16:creationId xmlns:a16="http://schemas.microsoft.com/office/drawing/2014/main" id="{130B38F8-258F-4DC9-B8F1-B20A1A726BF0}"/>
              </a:ext>
              <a:ext uri="{C183D7F6-B498-43B3-948B-1728B52AA6E4}">
                <adec:decorative xmlns:adec="http://schemas.microsoft.com/office/drawing/2017/decorative" val="1"/>
              </a:ext>
            </a:extLst>
          </p:cNvPr>
          <p:cNvPicPr>
            <a:picLocks noChangeAspect="1"/>
          </p:cNvPicPr>
          <p:nvPr/>
        </p:nvPicPr>
        <p:blipFill rotWithShape="1">
          <a:blip r:embed="rId5"/>
          <a:srcRect r="50000"/>
          <a:stretch/>
        </p:blipFill>
        <p:spPr>
          <a:xfrm>
            <a:off x="7847547" y="2023232"/>
            <a:ext cx="1296457" cy="2622517"/>
          </a:xfrm>
          <a:prstGeom prst="rect">
            <a:avLst/>
          </a:prstGeom>
        </p:spPr>
      </p:pic>
      <p:pic>
        <p:nvPicPr>
          <p:cNvPr id="4" name="Picture Placeholder 9" descr="photo of a soil profile">
            <a:extLst>
              <a:ext uri="{FF2B5EF4-FFF2-40B4-BE49-F238E27FC236}">
                <a16:creationId xmlns:a16="http://schemas.microsoft.com/office/drawing/2014/main" id="{A52A28B6-3E1D-65DA-8E5E-256D2E69FC66}"/>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4668881" y="1805750"/>
            <a:ext cx="2176947" cy="1535784"/>
          </a:xfrm>
          <a:prstGeom prst="rect">
            <a:avLst/>
          </a:prstGeom>
        </p:spPr>
      </p:pic>
    </p:spTree>
    <p:extLst>
      <p:ext uri="{BB962C8B-B14F-4D97-AF65-F5344CB8AC3E}">
        <p14:creationId xmlns:p14="http://schemas.microsoft.com/office/powerpoint/2010/main" val="2514945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body" sz="quarter" idx="11"/>
          </p:nvPr>
        </p:nvSpPr>
        <p:spPr/>
        <p:txBody>
          <a:bodyPr/>
          <a:lstStyle/>
          <a:p>
            <a:r>
              <a:rPr lang="en-US" dirty="0"/>
              <a:t>The Purpose</a:t>
            </a:r>
          </a:p>
        </p:txBody>
      </p:sp>
      <p:sp>
        <p:nvSpPr>
          <p:cNvPr id="3" name="Picture Placeholder 2">
            <a:extLst>
              <a:ext uri="{FF2B5EF4-FFF2-40B4-BE49-F238E27FC236}">
                <a16:creationId xmlns:a16="http://schemas.microsoft.com/office/drawing/2014/main" id="{DE585759-26A7-EA21-1B95-529614D90839}"/>
              </a:ext>
            </a:extLst>
          </p:cNvPr>
          <p:cNvSpPr>
            <a:spLocks noGrp="1"/>
          </p:cNvSpPr>
          <p:nvPr>
            <p:ph type="pic" sz="quarter" idx="12"/>
          </p:nvPr>
        </p:nvSpPr>
        <p:spPr/>
        <p:txBody>
          <a:bodyPr/>
          <a:lstStyle/>
          <a:p>
            <a:endParaRPr lang="en-US"/>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p:txBody>
          <a:bodyPr/>
          <a:lstStyle/>
          <a:p>
            <a:pPr marL="0" indent="0">
              <a:buNone/>
            </a:pPr>
            <a:r>
              <a:rPr lang="en-US" dirty="0"/>
              <a:t>What we will learn with this module:</a:t>
            </a:r>
          </a:p>
          <a:p>
            <a:pPr marL="0" indent="0">
              <a:buNone/>
            </a:pPr>
            <a:endParaRPr lang="en-US" dirty="0"/>
          </a:p>
          <a:p>
            <a:pPr marL="685792" lvl="1" indent="-342900">
              <a:buFont typeface="+mj-lt"/>
              <a:buAutoNum type="arabicPeriod"/>
            </a:pPr>
            <a:r>
              <a:rPr lang="en-US" dirty="0"/>
              <a:t>Biodiversity and soil health are interrelated.</a:t>
            </a:r>
          </a:p>
          <a:p>
            <a:pPr marL="685792" lvl="1" indent="-342900">
              <a:buFont typeface="+mj-lt"/>
              <a:buAutoNum type="arabicPeriod"/>
            </a:pPr>
            <a:endParaRPr lang="en-US" dirty="0"/>
          </a:p>
          <a:p>
            <a:pPr marL="685792" lvl="1" indent="-342900">
              <a:buFont typeface="+mj-lt"/>
              <a:buAutoNum type="arabicPeriod"/>
            </a:pPr>
            <a:r>
              <a:rPr lang="en-US" dirty="0"/>
              <a:t>Ecosystem resilience and biodiversity are related.</a:t>
            </a:r>
          </a:p>
          <a:p>
            <a:pPr marL="685792" lvl="1" indent="-342900">
              <a:buFont typeface="+mj-lt"/>
              <a:buAutoNum type="arabicPeriod"/>
            </a:pPr>
            <a:endParaRPr lang="en-US" dirty="0"/>
          </a:p>
          <a:p>
            <a:pPr marL="685792" lvl="1" indent="-342900">
              <a:buFont typeface="+mj-lt"/>
              <a:buAutoNum type="arabicPeriod"/>
            </a:pPr>
            <a:r>
              <a:rPr lang="en-US" dirty="0"/>
              <a:t>What silvicultural practices can be used that could solve multiple resource concerns? </a:t>
            </a:r>
          </a:p>
          <a:p>
            <a:pPr marL="0" indent="0">
              <a:buNone/>
            </a:pPr>
            <a:endParaRPr lang="en-US" dirty="0"/>
          </a:p>
        </p:txBody>
      </p:sp>
      <p:pic>
        <p:nvPicPr>
          <p:cNvPr id="5" name="Picture 2" descr="Regenerative agriculture, improving soil health and biodiversity concept with two side fields. AI generative">
            <a:extLst>
              <a:ext uri="{FF2B5EF4-FFF2-40B4-BE49-F238E27FC236}">
                <a16:creationId xmlns:a16="http://schemas.microsoft.com/office/drawing/2014/main" id="{8E37FBB0-4068-9E11-37F7-D53D96F9D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239" r="35239"/>
          <a:stretch>
            <a:fillRect/>
          </a:stretch>
        </p:blipFill>
        <p:spPr bwMode="auto">
          <a:xfrm>
            <a:off x="7178098" y="1543051"/>
            <a:ext cx="1733309" cy="3914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912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body" sz="quarter" idx="11"/>
          </p:nvPr>
        </p:nvSpPr>
        <p:spPr/>
        <p:txBody>
          <a:bodyPr/>
          <a:lstStyle/>
          <a:p>
            <a:r>
              <a:rPr lang="en-US" dirty="0"/>
              <a:t>Management vs Restoration</a:t>
            </a:r>
          </a:p>
        </p:txBody>
      </p:sp>
      <p:sp>
        <p:nvSpPr>
          <p:cNvPr id="3" name="Picture Placeholder 2">
            <a:extLst>
              <a:ext uri="{FF2B5EF4-FFF2-40B4-BE49-F238E27FC236}">
                <a16:creationId xmlns:a16="http://schemas.microsoft.com/office/drawing/2014/main" id="{DE585759-26A7-EA21-1B95-529614D90839}"/>
              </a:ext>
            </a:extLst>
          </p:cNvPr>
          <p:cNvSpPr>
            <a:spLocks noGrp="1"/>
          </p:cNvSpPr>
          <p:nvPr>
            <p:ph type="pic" sz="quarter" idx="12"/>
          </p:nvPr>
        </p:nvSpPr>
        <p:spPr/>
        <p:txBody>
          <a:bodyPr/>
          <a:lstStyle/>
          <a:p>
            <a:r>
              <a:rPr lang="en-US" sz="1650" dirty="0"/>
              <a:t>The  interplay between above ground and belowground structure and function holds great relevance to the maintenance of native biodiversity.</a:t>
            </a:r>
          </a:p>
          <a:p>
            <a:r>
              <a:rPr lang="en-US" sz="1425" i="1" dirty="0"/>
              <a:t> (Wardle 2002)</a:t>
            </a:r>
          </a:p>
          <a:p>
            <a:endParaRPr lang="en-US" dirty="0"/>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p:txBody>
          <a:bodyPr/>
          <a:lstStyle/>
          <a:p>
            <a:r>
              <a:rPr lang="en-US" dirty="0"/>
              <a:t>We cannot manage an ecosystem that  needs restoration.</a:t>
            </a:r>
          </a:p>
          <a:p>
            <a:r>
              <a:rPr lang="en-US" dirty="0"/>
              <a:t>We cannot restore an ecosystem and not manage it.</a:t>
            </a:r>
          </a:p>
          <a:p>
            <a:r>
              <a:rPr lang="en-US" dirty="0"/>
              <a:t>In many cases, the best management might be restoration.</a:t>
            </a:r>
          </a:p>
          <a:p>
            <a:pPr marL="0" indent="0">
              <a:buNone/>
            </a:pPr>
            <a:endParaRPr lang="en-US" dirty="0"/>
          </a:p>
        </p:txBody>
      </p:sp>
    </p:spTree>
    <p:extLst>
      <p:ext uri="{BB962C8B-B14F-4D97-AF65-F5344CB8AC3E}">
        <p14:creationId xmlns:p14="http://schemas.microsoft.com/office/powerpoint/2010/main" val="204057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body" sz="quarter" idx="11"/>
          </p:nvPr>
        </p:nvSpPr>
        <p:spPr/>
        <p:txBody>
          <a:bodyPr/>
          <a:lstStyle/>
          <a:p>
            <a:r>
              <a:rPr lang="en-US" dirty="0"/>
              <a:t>Restoration’s Past</a:t>
            </a:r>
          </a:p>
        </p:txBody>
      </p:sp>
      <p:sp>
        <p:nvSpPr>
          <p:cNvPr id="4" name="Content Placeholder 3">
            <a:extLst>
              <a:ext uri="{FF2B5EF4-FFF2-40B4-BE49-F238E27FC236}">
                <a16:creationId xmlns:a16="http://schemas.microsoft.com/office/drawing/2014/main" id="{4064E849-C50F-B14F-48F5-1E178FE21A21}"/>
              </a:ext>
            </a:extLst>
          </p:cNvPr>
          <p:cNvSpPr>
            <a:spLocks noGrp="1"/>
          </p:cNvSpPr>
          <p:nvPr>
            <p:ph sz="quarter" idx="13"/>
          </p:nvPr>
        </p:nvSpPr>
        <p:spPr/>
        <p:txBody>
          <a:bodyPr/>
          <a:lstStyle/>
          <a:p>
            <a:r>
              <a:rPr lang="en-US" dirty="0"/>
              <a:t>Successful establishment of a target plant community = successful restoration.</a:t>
            </a:r>
          </a:p>
          <a:p>
            <a:endParaRPr lang="en-US" dirty="0"/>
          </a:p>
          <a:p>
            <a:r>
              <a:rPr lang="en-US" dirty="0"/>
              <a:t>Soil biota was not considered part of the restoration formula (</a:t>
            </a:r>
            <a:r>
              <a:rPr lang="en-US" dirty="0" err="1"/>
              <a:t>Callaham</a:t>
            </a:r>
            <a:r>
              <a:rPr lang="en-US" dirty="0"/>
              <a:t> et al 2008).</a:t>
            </a:r>
          </a:p>
          <a:p>
            <a:endParaRPr lang="en-US" dirty="0"/>
          </a:p>
          <a:p>
            <a:r>
              <a:rPr lang="en-US" dirty="0"/>
              <a:t>Monitoring and evaluation of function were not always considered.</a:t>
            </a:r>
          </a:p>
          <a:p>
            <a:pPr marL="0" indent="0">
              <a:buNone/>
            </a:pPr>
            <a:endParaRPr lang="en-US" dirty="0"/>
          </a:p>
        </p:txBody>
      </p:sp>
      <p:pic>
        <p:nvPicPr>
          <p:cNvPr id="5" name="Picture 10" descr="Speedy Dibble Tree Planting Bar Tool">
            <a:extLst>
              <a:ext uri="{FF2B5EF4-FFF2-40B4-BE49-F238E27FC236}">
                <a16:creationId xmlns:a16="http://schemas.microsoft.com/office/drawing/2014/main" id="{08D993D2-07A3-3384-2AB9-BFBECBD1DC1B}"/>
              </a:ext>
            </a:extLst>
          </p:cNvPr>
          <p:cNvPicPr>
            <a:picLocks noGrp="1" noChangeAspect="1" noChangeArrowheads="1"/>
          </p:cNvPicPr>
          <p:nvPr>
            <p:ph type="pic" sz="quarter" idx="12"/>
          </p:nvPr>
        </p:nvPicPr>
        <p:blipFill>
          <a:blip r:embed="rId3">
            <a:extLst>
              <a:ext uri="{28A0092B-C50C-407E-A947-70E740481C1C}">
                <a14:useLocalDpi xmlns:a14="http://schemas.microsoft.com/office/drawing/2010/main" val="0"/>
              </a:ext>
            </a:extLst>
          </a:blip>
          <a:srcRect l="27859" r="27859"/>
          <a:stretch/>
        </p:blipFill>
        <p:spPr bwMode="auto">
          <a:xfrm>
            <a:off x="7181850" y="1543050"/>
            <a:ext cx="1733550" cy="3914775"/>
          </a:xfrm>
          <a:prstGeom prst="rect">
            <a:avLst/>
          </a:prstGeom>
          <a:solidFill>
            <a:srgbClr val="FFFFFF"/>
          </a:solidFill>
        </p:spPr>
      </p:pic>
    </p:spTree>
    <p:extLst>
      <p:ext uri="{BB962C8B-B14F-4D97-AF65-F5344CB8AC3E}">
        <p14:creationId xmlns:p14="http://schemas.microsoft.com/office/powerpoint/2010/main" val="1699013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628AF768-F172-E98E-48FC-ABE209388718}"/>
              </a:ext>
            </a:extLst>
          </p:cNvPr>
          <p:cNvSpPr txBox="1">
            <a:spLocks noGrp="1"/>
          </p:cNvSpPr>
          <p:nvPr>
            <p:ph type="title" idx="4294967295"/>
          </p:nvPr>
        </p:nvSpPr>
        <p:spPr>
          <a:xfrm>
            <a:off x="217313" y="5434213"/>
            <a:ext cx="8360176" cy="713747"/>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Soil knowledge is the foundation of our agency.</a:t>
            </a:r>
          </a:p>
        </p:txBody>
      </p:sp>
      <p:sp>
        <p:nvSpPr>
          <p:cNvPr id="8" name="Picture Placeholder 7">
            <a:extLst>
              <a:ext uri="{FF2B5EF4-FFF2-40B4-BE49-F238E27FC236}">
                <a16:creationId xmlns:a16="http://schemas.microsoft.com/office/drawing/2014/main" id="{3C891C89-5776-B9D4-FE91-0DDD4E8600CC}"/>
              </a:ext>
            </a:extLst>
          </p:cNvPr>
          <p:cNvSpPr>
            <a:spLocks noGrp="1"/>
          </p:cNvSpPr>
          <p:nvPr>
            <p:ph type="pic" sz="quarter" idx="11"/>
          </p:nvPr>
        </p:nvSpPr>
        <p:spPr/>
        <p:txBody>
          <a:bodyPr/>
          <a:lstStyle/>
          <a:p>
            <a:endParaRPr lang="en-US" dirty="0"/>
          </a:p>
        </p:txBody>
      </p:sp>
      <p:pic>
        <p:nvPicPr>
          <p:cNvPr id="15" name="Picture Placeholder 5" descr="A group of foresters standing next to a vehicle with trees in the background">
            <a:extLst>
              <a:ext uri="{FF2B5EF4-FFF2-40B4-BE49-F238E27FC236}">
                <a16:creationId xmlns:a16="http://schemas.microsoft.com/office/drawing/2014/main" id="{98286A7A-E4A4-9F57-7FE4-CBEB0A2DA2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57" r="1257"/>
          <a:stretch/>
        </p:blipFill>
        <p:spPr>
          <a:xfrm>
            <a:off x="0" y="1799035"/>
            <a:ext cx="4524375" cy="3084909"/>
          </a:xfrm>
        </p:spPr>
      </p:pic>
      <p:sp>
        <p:nvSpPr>
          <p:cNvPr id="21" name="Rectangle 20" descr="A forest canopy from the perspective of the ground up.">
            <a:extLst>
              <a:ext uri="{FF2B5EF4-FFF2-40B4-BE49-F238E27FC236}">
                <a16:creationId xmlns:a16="http://schemas.microsoft.com/office/drawing/2014/main" id="{2009B89E-D676-E774-A5A1-2E9AB12CDD0F}"/>
              </a:ext>
            </a:extLst>
          </p:cNvPr>
          <p:cNvSpPr/>
          <p:nvPr/>
        </p:nvSpPr>
        <p:spPr>
          <a:xfrm>
            <a:off x="5991727" y="3341325"/>
            <a:ext cx="3056021" cy="137228"/>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a:p>
        </p:txBody>
      </p:sp>
      <p:pic>
        <p:nvPicPr>
          <p:cNvPr id="19" name="Picture Placeholder 14" descr="A person walking in the woods">
            <a:extLst>
              <a:ext uri="{FF2B5EF4-FFF2-40B4-BE49-F238E27FC236}">
                <a16:creationId xmlns:a16="http://schemas.microsoft.com/office/drawing/2014/main" id="{0D31319A-C226-4CB0-7163-EA87A9E390C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6425" b="26425"/>
          <a:stretch>
            <a:fillRect/>
          </a:stretch>
        </p:blipFill>
        <p:spPr>
          <a:xfrm>
            <a:off x="4683890" y="3510965"/>
            <a:ext cx="4475559" cy="1404938"/>
          </a:xfrm>
        </p:spPr>
      </p:pic>
      <p:pic>
        <p:nvPicPr>
          <p:cNvPr id="18" name="Picture Placeholder 12" descr="A field of flowers and trees">
            <a:extLst>
              <a:ext uri="{FF2B5EF4-FFF2-40B4-BE49-F238E27FC236}">
                <a16:creationId xmlns:a16="http://schemas.microsoft.com/office/drawing/2014/main" id="{47725411-077E-DC3A-68FF-5D622E06E022}"/>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3356" r="3356"/>
          <a:stretch>
            <a:fillRect/>
          </a:stretch>
        </p:blipFill>
        <p:spPr>
          <a:xfrm>
            <a:off x="6990160" y="1799035"/>
            <a:ext cx="2153840" cy="1535906"/>
          </a:xfrm>
        </p:spPr>
      </p:pic>
      <p:pic>
        <p:nvPicPr>
          <p:cNvPr id="17" name="Picture Placeholder 10" descr="A people standing next to a white truck&#10;&#10;">
            <a:extLst>
              <a:ext uri="{FF2B5EF4-FFF2-40B4-BE49-F238E27FC236}">
                <a16:creationId xmlns:a16="http://schemas.microsoft.com/office/drawing/2014/main" id="{61B1273B-A129-B125-EA6E-EBF73C7F3132}"/>
              </a:ext>
            </a:extLst>
          </p:cNvPr>
          <p:cNvPicPr>
            <a:picLocks noChangeAspect="1"/>
          </p:cNvPicPr>
          <p:nvPr/>
        </p:nvPicPr>
        <p:blipFill>
          <a:blip r:embed="rId6">
            <a:extLst>
              <a:ext uri="{28A0092B-C50C-407E-A947-70E740481C1C}">
                <a14:useLocalDpi xmlns:a14="http://schemas.microsoft.com/office/drawing/2010/main" val="0"/>
              </a:ext>
            </a:extLst>
          </a:blip>
          <a:srcRect l="2865" r="2865"/>
          <a:stretch>
            <a:fillRect/>
          </a:stretch>
        </p:blipFill>
        <p:spPr>
          <a:xfrm>
            <a:off x="4668881" y="1805540"/>
            <a:ext cx="2176947" cy="1535784"/>
          </a:xfrm>
          <a:prstGeom prst="rect">
            <a:avLst/>
          </a:prstGeom>
        </p:spPr>
      </p:pic>
    </p:spTree>
    <p:extLst>
      <p:ext uri="{BB962C8B-B14F-4D97-AF65-F5344CB8AC3E}">
        <p14:creationId xmlns:p14="http://schemas.microsoft.com/office/powerpoint/2010/main" val="3721063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3446566" cy="2227406"/>
          </a:xfrm>
        </p:spPr>
        <p:txBody>
          <a:bodyPr/>
          <a:lstStyle/>
          <a:p>
            <a:r>
              <a:rPr lang="en-US" dirty="0"/>
              <a:t>Biodiversity and soil health</a:t>
            </a:r>
          </a:p>
        </p:txBody>
      </p:sp>
      <p:pic>
        <p:nvPicPr>
          <p:cNvPr id="4" name="Picture 3" descr="A graphic showing how the forest biome is being changed by human impacts.">
            <a:extLst>
              <a:ext uri="{FF2B5EF4-FFF2-40B4-BE49-F238E27FC236}">
                <a16:creationId xmlns:a16="http://schemas.microsoft.com/office/drawing/2014/main" id="{2F97C4C7-C8C3-B6BB-BBD3-8550363E8429}"/>
              </a:ext>
            </a:extLst>
          </p:cNvPr>
          <p:cNvPicPr>
            <a:picLocks noChangeAspect="1"/>
          </p:cNvPicPr>
          <p:nvPr/>
        </p:nvPicPr>
        <p:blipFill>
          <a:blip r:embed="rId3"/>
          <a:stretch>
            <a:fillRect/>
          </a:stretch>
        </p:blipFill>
        <p:spPr>
          <a:xfrm>
            <a:off x="4346103" y="1253601"/>
            <a:ext cx="2971467" cy="4264208"/>
          </a:xfrm>
          <a:prstGeom prst="rect">
            <a:avLst/>
          </a:prstGeom>
        </p:spPr>
      </p:pic>
    </p:spTree>
    <p:extLst>
      <p:ext uri="{BB962C8B-B14F-4D97-AF65-F5344CB8AC3E}">
        <p14:creationId xmlns:p14="http://schemas.microsoft.com/office/powerpoint/2010/main" val="310496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322998" y="1266176"/>
            <a:ext cx="5744314" cy="831565"/>
          </a:xfrm>
        </p:spPr>
        <p:txBody>
          <a:bodyPr/>
          <a:lstStyle/>
          <a:p>
            <a:r>
              <a:rPr lang="en-US" dirty="0"/>
              <a:t>Biodiversity and soil health</a:t>
            </a:r>
          </a:p>
        </p:txBody>
      </p:sp>
      <p:sp>
        <p:nvSpPr>
          <p:cNvPr id="5" name="TextBox 4">
            <a:extLst>
              <a:ext uri="{FF2B5EF4-FFF2-40B4-BE49-F238E27FC236}">
                <a16:creationId xmlns:a16="http://schemas.microsoft.com/office/drawing/2014/main" id="{3E13000D-48B8-EB7D-B89F-CFA36DB9C401}"/>
              </a:ext>
            </a:extLst>
          </p:cNvPr>
          <p:cNvSpPr txBox="1"/>
          <p:nvPr/>
        </p:nvSpPr>
        <p:spPr>
          <a:xfrm>
            <a:off x="2778813" y="2343437"/>
            <a:ext cx="6214311" cy="3068917"/>
          </a:xfrm>
          <a:prstGeom prst="rect">
            <a:avLst/>
          </a:prstGeom>
          <a:noFill/>
        </p:spPr>
        <p:txBody>
          <a:bodyPr wrap="square">
            <a:spAutoFit/>
          </a:bodyPr>
          <a:lstStyle/>
          <a:p>
            <a:pPr marL="171446" indent="-171446" defTabSz="685783">
              <a:lnSpc>
                <a:spcPct val="108000"/>
              </a:lnSpc>
              <a:spcBef>
                <a:spcPts val="750"/>
              </a:spcBef>
              <a:buClr>
                <a:srgbClr val="658D1B"/>
              </a:buClr>
              <a:buFont typeface="Wingdings" panose="05000000000000000000" pitchFamily="2" charset="2"/>
              <a:buChar char="§"/>
              <a:defRPr/>
            </a:pPr>
            <a:r>
              <a:rPr lang="en-US" sz="2100" dirty="0">
                <a:solidFill>
                  <a:srgbClr val="222222"/>
                </a:solidFill>
                <a:latin typeface="Montserrat"/>
              </a:rPr>
              <a:t>Soil health is fostered by the synergistic effect of the physical, chemical and biological properties of the soil. High plant diversity in native vegetation promotes good soil health. Activities (Bose et al 2023). </a:t>
            </a:r>
          </a:p>
          <a:p>
            <a:pPr defTabSz="685783">
              <a:lnSpc>
                <a:spcPct val="108000"/>
              </a:lnSpc>
              <a:spcBef>
                <a:spcPts val="750"/>
              </a:spcBef>
              <a:buClr>
                <a:srgbClr val="658D1B"/>
              </a:buClr>
              <a:defRPr/>
            </a:pPr>
            <a:endParaRPr lang="en-US" sz="2100" dirty="0">
              <a:solidFill>
                <a:srgbClr val="222222"/>
              </a:solidFill>
              <a:latin typeface="Montserrat"/>
            </a:endParaRPr>
          </a:p>
          <a:p>
            <a:pPr marL="171446" indent="-171446" defTabSz="685783">
              <a:lnSpc>
                <a:spcPct val="108000"/>
              </a:lnSpc>
              <a:spcBef>
                <a:spcPts val="750"/>
              </a:spcBef>
              <a:buClr>
                <a:srgbClr val="658D1B"/>
              </a:buClr>
              <a:buFont typeface="Wingdings" panose="05000000000000000000" pitchFamily="2" charset="2"/>
              <a:buChar char="§"/>
              <a:defRPr/>
            </a:pPr>
            <a:r>
              <a:rPr lang="en-US" sz="2100" dirty="0">
                <a:solidFill>
                  <a:srgbClr val="222222"/>
                </a:solidFill>
                <a:latin typeface="Montserrat"/>
              </a:rPr>
              <a:t>A functioning ecosystem includes all the parts not just some of them.</a:t>
            </a:r>
            <a:endParaRPr lang="en-US" sz="2100" dirty="0">
              <a:solidFill>
                <a:srgbClr val="E7E6E6">
                  <a:lumMod val="10000"/>
                </a:srgbClr>
              </a:solidFill>
              <a:latin typeface="Montserrat"/>
            </a:endParaRPr>
          </a:p>
        </p:txBody>
      </p:sp>
    </p:spTree>
    <p:extLst>
      <p:ext uri="{BB962C8B-B14F-4D97-AF65-F5344CB8AC3E}">
        <p14:creationId xmlns:p14="http://schemas.microsoft.com/office/powerpoint/2010/main" val="883931849"/>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09140" y="1337727"/>
            <a:ext cx="4553471" cy="567047"/>
          </a:xfrm>
        </p:spPr>
        <p:txBody>
          <a:bodyPr/>
          <a:lstStyle/>
          <a:p>
            <a:r>
              <a:rPr lang="en-US" dirty="0"/>
              <a:t>What is Restoration?</a:t>
            </a:r>
          </a:p>
        </p:txBody>
      </p:sp>
      <p:sp>
        <p:nvSpPr>
          <p:cNvPr id="5" name="TextBox 4">
            <a:extLst>
              <a:ext uri="{FF2B5EF4-FFF2-40B4-BE49-F238E27FC236}">
                <a16:creationId xmlns:a16="http://schemas.microsoft.com/office/drawing/2014/main" id="{3E13000D-48B8-EB7D-B89F-CFA36DB9C401}"/>
              </a:ext>
            </a:extLst>
          </p:cNvPr>
          <p:cNvSpPr txBox="1"/>
          <p:nvPr/>
        </p:nvSpPr>
        <p:spPr>
          <a:xfrm>
            <a:off x="279188" y="1757966"/>
            <a:ext cx="5894700" cy="784830"/>
          </a:xfrm>
          <a:prstGeom prst="rect">
            <a:avLst/>
          </a:prstGeom>
          <a:noFill/>
        </p:spPr>
        <p:txBody>
          <a:bodyPr wrap="square">
            <a:spAutoFit/>
          </a:bodyPr>
          <a:lstStyle/>
          <a:p>
            <a:pPr marL="214313" indent="-214313">
              <a:buFont typeface="Arial" panose="020B0604020202020204" pitchFamily="34" charset="0"/>
              <a:buChar char="•"/>
            </a:pPr>
            <a:r>
              <a:rPr lang="en-US" sz="1500" dirty="0"/>
              <a:t>Any improvement of conditions?</a:t>
            </a:r>
          </a:p>
          <a:p>
            <a:pPr marL="214313" indent="-214313">
              <a:buFont typeface="Arial" panose="020B0604020202020204" pitchFamily="34" charset="0"/>
              <a:buChar char="•"/>
            </a:pPr>
            <a:r>
              <a:rPr lang="en-US" sz="1500" dirty="0"/>
              <a:t>Promoting communities with (more) native species?</a:t>
            </a:r>
          </a:p>
          <a:p>
            <a:pPr marL="214313" indent="-214313">
              <a:buFont typeface="Arial" panose="020B0604020202020204" pitchFamily="34" charset="0"/>
              <a:buChar char="•"/>
            </a:pPr>
            <a:r>
              <a:rPr lang="en-US" sz="1500" dirty="0"/>
              <a:t>Making Nature whole again?</a:t>
            </a:r>
          </a:p>
        </p:txBody>
      </p:sp>
      <p:sp>
        <p:nvSpPr>
          <p:cNvPr id="3" name="TextBox 2">
            <a:extLst>
              <a:ext uri="{FF2B5EF4-FFF2-40B4-BE49-F238E27FC236}">
                <a16:creationId xmlns:a16="http://schemas.microsoft.com/office/drawing/2014/main" id="{5CEB6E4C-AEBA-E0CF-2FB0-CC7ECC3709A9}"/>
              </a:ext>
            </a:extLst>
          </p:cNvPr>
          <p:cNvSpPr txBox="1"/>
          <p:nvPr/>
        </p:nvSpPr>
        <p:spPr>
          <a:xfrm>
            <a:off x="5006859" y="4912027"/>
            <a:ext cx="4048919" cy="646331"/>
          </a:xfrm>
          <a:prstGeom prst="rect">
            <a:avLst/>
          </a:prstGeom>
          <a:noFill/>
        </p:spPr>
        <p:txBody>
          <a:bodyPr wrap="square" rtlCol="0">
            <a:spAutoFit/>
          </a:bodyPr>
          <a:lstStyle/>
          <a:p>
            <a:r>
              <a:rPr lang="en-US" b="1" dirty="0">
                <a:solidFill>
                  <a:srgbClr val="19567B"/>
                </a:solidFill>
              </a:rPr>
              <a:t>Benign Neglect ≠ Utopian Care</a:t>
            </a:r>
          </a:p>
          <a:p>
            <a:r>
              <a:rPr lang="en-US" b="1" dirty="0"/>
              <a:t> </a:t>
            </a:r>
          </a:p>
        </p:txBody>
      </p:sp>
      <p:grpSp>
        <p:nvGrpSpPr>
          <p:cNvPr id="17" name="Group 16" descr="A graphic showing the slope of change potential through restoration by humans on natural landscapes">
            <a:extLst>
              <a:ext uri="{FF2B5EF4-FFF2-40B4-BE49-F238E27FC236}">
                <a16:creationId xmlns:a16="http://schemas.microsoft.com/office/drawing/2014/main" id="{0F3711F6-241A-704C-48AA-DC80F3FB6637}"/>
              </a:ext>
            </a:extLst>
          </p:cNvPr>
          <p:cNvGrpSpPr/>
          <p:nvPr/>
        </p:nvGrpSpPr>
        <p:grpSpPr>
          <a:xfrm>
            <a:off x="524020" y="1579146"/>
            <a:ext cx="8456156" cy="3775547"/>
            <a:chOff x="3923156" y="2220369"/>
            <a:chExt cx="8067676" cy="3643908"/>
          </a:xfrm>
        </p:grpSpPr>
        <p:grpSp>
          <p:nvGrpSpPr>
            <p:cNvPr id="4" name="Group 3">
              <a:extLst>
                <a:ext uri="{FF2B5EF4-FFF2-40B4-BE49-F238E27FC236}">
                  <a16:creationId xmlns:a16="http://schemas.microsoft.com/office/drawing/2014/main" id="{C4852FE7-980E-CBEE-AAEB-F6934456AA86}"/>
                </a:ext>
              </a:extLst>
            </p:cNvPr>
            <p:cNvGrpSpPr/>
            <p:nvPr/>
          </p:nvGrpSpPr>
          <p:grpSpPr>
            <a:xfrm>
              <a:off x="3923156" y="2220369"/>
              <a:ext cx="8067676" cy="3643908"/>
              <a:chOff x="2047874" y="2585592"/>
              <a:chExt cx="8067676" cy="3643908"/>
            </a:xfrm>
          </p:grpSpPr>
          <p:sp>
            <p:nvSpPr>
              <p:cNvPr id="6" name="TextBox 5">
                <a:extLst>
                  <a:ext uri="{FF2B5EF4-FFF2-40B4-BE49-F238E27FC236}">
                    <a16:creationId xmlns:a16="http://schemas.microsoft.com/office/drawing/2014/main" id="{45E754A0-433C-5B18-D8D5-0DF41AEFEEBA}"/>
                  </a:ext>
                </a:extLst>
              </p:cNvPr>
              <p:cNvSpPr txBox="1"/>
              <p:nvPr/>
            </p:nvSpPr>
            <p:spPr>
              <a:xfrm>
                <a:off x="3295651" y="5570549"/>
                <a:ext cx="1648956" cy="289619"/>
              </a:xfrm>
              <a:prstGeom prst="rect">
                <a:avLst/>
              </a:prstGeom>
              <a:noFill/>
            </p:spPr>
            <p:txBody>
              <a:bodyPr wrap="none" rtlCol="0">
                <a:spAutoFit/>
              </a:bodyPr>
              <a:lstStyle/>
              <a:p>
                <a:r>
                  <a:rPr lang="en-US" sz="1350" dirty="0"/>
                  <a:t>Malicious Neglect</a:t>
                </a:r>
              </a:p>
            </p:txBody>
          </p:sp>
          <p:sp>
            <p:nvSpPr>
              <p:cNvPr id="7" name="TextBox 6">
                <a:extLst>
                  <a:ext uri="{FF2B5EF4-FFF2-40B4-BE49-F238E27FC236}">
                    <a16:creationId xmlns:a16="http://schemas.microsoft.com/office/drawing/2014/main" id="{8676F265-6921-81A1-4D52-D128DE186393}"/>
                  </a:ext>
                </a:extLst>
              </p:cNvPr>
              <p:cNvSpPr txBox="1"/>
              <p:nvPr/>
            </p:nvSpPr>
            <p:spPr>
              <a:xfrm>
                <a:off x="4391026" y="5159396"/>
                <a:ext cx="1474610" cy="289619"/>
              </a:xfrm>
              <a:prstGeom prst="rect">
                <a:avLst/>
              </a:prstGeom>
              <a:noFill/>
            </p:spPr>
            <p:txBody>
              <a:bodyPr wrap="none" rtlCol="0">
                <a:spAutoFit/>
              </a:bodyPr>
              <a:lstStyle/>
              <a:p>
                <a:r>
                  <a:rPr lang="en-US" sz="1350" dirty="0"/>
                  <a:t>Benign Neglect</a:t>
                </a:r>
              </a:p>
            </p:txBody>
          </p:sp>
          <p:sp>
            <p:nvSpPr>
              <p:cNvPr id="8" name="TextBox 7">
                <a:extLst>
                  <a:ext uri="{FF2B5EF4-FFF2-40B4-BE49-F238E27FC236}">
                    <a16:creationId xmlns:a16="http://schemas.microsoft.com/office/drawing/2014/main" id="{135B376B-39A1-985A-E52C-2CD8DB511212}"/>
                  </a:ext>
                </a:extLst>
              </p:cNvPr>
              <p:cNvSpPr txBox="1"/>
              <p:nvPr/>
            </p:nvSpPr>
            <p:spPr>
              <a:xfrm>
                <a:off x="5532145" y="4748243"/>
                <a:ext cx="1116739" cy="289619"/>
              </a:xfrm>
              <a:prstGeom prst="rect">
                <a:avLst/>
              </a:prstGeom>
              <a:noFill/>
            </p:spPr>
            <p:txBody>
              <a:bodyPr wrap="none" rtlCol="0">
                <a:spAutoFit/>
              </a:bodyPr>
              <a:lstStyle/>
              <a:p>
                <a:r>
                  <a:rPr lang="en-US" sz="1350" dirty="0"/>
                  <a:t>Triage Care</a:t>
                </a:r>
              </a:p>
            </p:txBody>
          </p:sp>
          <p:sp>
            <p:nvSpPr>
              <p:cNvPr id="9" name="TextBox 8">
                <a:extLst>
                  <a:ext uri="{FF2B5EF4-FFF2-40B4-BE49-F238E27FC236}">
                    <a16:creationId xmlns:a16="http://schemas.microsoft.com/office/drawing/2014/main" id="{27A91788-5FD5-1D07-B487-685B0CCFDA76}"/>
                  </a:ext>
                </a:extLst>
              </p:cNvPr>
              <p:cNvSpPr txBox="1"/>
              <p:nvPr/>
            </p:nvSpPr>
            <p:spPr>
              <a:xfrm>
                <a:off x="6477001" y="4337090"/>
                <a:ext cx="1476138" cy="289619"/>
              </a:xfrm>
              <a:prstGeom prst="rect">
                <a:avLst/>
              </a:prstGeom>
              <a:noFill/>
            </p:spPr>
            <p:txBody>
              <a:bodyPr wrap="none" rtlCol="0">
                <a:spAutoFit/>
              </a:bodyPr>
              <a:lstStyle/>
              <a:p>
                <a:r>
                  <a:rPr lang="en-US" sz="1350" dirty="0"/>
                  <a:t>Pragmatic Care</a:t>
                </a:r>
              </a:p>
            </p:txBody>
          </p:sp>
          <p:sp>
            <p:nvSpPr>
              <p:cNvPr id="10" name="TextBox 9">
                <a:extLst>
                  <a:ext uri="{FF2B5EF4-FFF2-40B4-BE49-F238E27FC236}">
                    <a16:creationId xmlns:a16="http://schemas.microsoft.com/office/drawing/2014/main" id="{2687EC46-4D1D-9D9F-1FF2-A1A9F8FF8250}"/>
                  </a:ext>
                </a:extLst>
              </p:cNvPr>
              <p:cNvSpPr txBox="1"/>
              <p:nvPr/>
            </p:nvSpPr>
            <p:spPr>
              <a:xfrm>
                <a:off x="7467600" y="3925937"/>
                <a:ext cx="1356848" cy="289619"/>
              </a:xfrm>
              <a:prstGeom prst="rect">
                <a:avLst/>
              </a:prstGeom>
              <a:noFill/>
            </p:spPr>
            <p:txBody>
              <a:bodyPr wrap="none" rtlCol="0">
                <a:spAutoFit/>
              </a:bodyPr>
              <a:lstStyle/>
              <a:p>
                <a:r>
                  <a:rPr lang="en-US" sz="1350" dirty="0"/>
                  <a:t>Intensive Care</a:t>
                </a:r>
              </a:p>
            </p:txBody>
          </p:sp>
          <p:sp>
            <p:nvSpPr>
              <p:cNvPr id="11" name="TextBox 10">
                <a:extLst>
                  <a:ext uri="{FF2B5EF4-FFF2-40B4-BE49-F238E27FC236}">
                    <a16:creationId xmlns:a16="http://schemas.microsoft.com/office/drawing/2014/main" id="{92D263A5-73BB-0F52-60A7-AD563734128B}"/>
                  </a:ext>
                </a:extLst>
              </p:cNvPr>
              <p:cNvSpPr txBox="1"/>
              <p:nvPr/>
            </p:nvSpPr>
            <p:spPr>
              <a:xfrm>
                <a:off x="8386872" y="3514784"/>
                <a:ext cx="1728678" cy="289619"/>
              </a:xfrm>
              <a:prstGeom prst="rect">
                <a:avLst/>
              </a:prstGeom>
              <a:noFill/>
            </p:spPr>
            <p:txBody>
              <a:bodyPr wrap="square" rtlCol="0">
                <a:spAutoFit/>
              </a:bodyPr>
              <a:lstStyle/>
              <a:p>
                <a:r>
                  <a:rPr lang="en-US" sz="1350" dirty="0"/>
                  <a:t>Utopian Care</a:t>
                </a:r>
              </a:p>
            </p:txBody>
          </p:sp>
          <p:pic>
            <p:nvPicPr>
              <p:cNvPr id="12" name="Picture 11">
                <a:extLst>
                  <a:ext uri="{FF2B5EF4-FFF2-40B4-BE49-F238E27FC236}">
                    <a16:creationId xmlns:a16="http://schemas.microsoft.com/office/drawing/2014/main" id="{4498DC25-A336-3A69-2227-4D546AAE5019}"/>
                  </a:ext>
                </a:extLst>
              </p:cNvPr>
              <p:cNvPicPr>
                <a:picLocks noChangeAspect="1"/>
              </p:cNvPicPr>
              <p:nvPr/>
            </p:nvPicPr>
            <p:blipFill>
              <a:blip r:embed="rId3"/>
              <a:stretch>
                <a:fillRect/>
              </a:stretch>
            </p:blipFill>
            <p:spPr>
              <a:xfrm>
                <a:off x="8710256" y="2585592"/>
                <a:ext cx="870775" cy="874061"/>
              </a:xfrm>
              <a:prstGeom prst="rect">
                <a:avLst/>
              </a:prstGeom>
            </p:spPr>
          </p:pic>
          <p:pic>
            <p:nvPicPr>
              <p:cNvPr id="13" name="Picture 12">
                <a:extLst>
                  <a:ext uri="{FF2B5EF4-FFF2-40B4-BE49-F238E27FC236}">
                    <a16:creationId xmlns:a16="http://schemas.microsoft.com/office/drawing/2014/main" id="{E5F76219-19C3-82A5-A9EA-1B2F68C567CF}"/>
                  </a:ext>
                </a:extLst>
              </p:cNvPr>
              <p:cNvPicPr>
                <a:picLocks noChangeAspect="1"/>
              </p:cNvPicPr>
              <p:nvPr/>
            </p:nvPicPr>
            <p:blipFill>
              <a:blip r:embed="rId4"/>
              <a:stretch>
                <a:fillRect/>
              </a:stretch>
            </p:blipFill>
            <p:spPr>
              <a:xfrm>
                <a:off x="2123559" y="5097291"/>
                <a:ext cx="1040452" cy="780339"/>
              </a:xfrm>
              <a:prstGeom prst="rect">
                <a:avLst/>
              </a:prstGeom>
            </p:spPr>
          </p:pic>
          <p:sp>
            <p:nvSpPr>
              <p:cNvPr id="14" name="TextBox 13">
                <a:extLst>
                  <a:ext uri="{FF2B5EF4-FFF2-40B4-BE49-F238E27FC236}">
                    <a16:creationId xmlns:a16="http://schemas.microsoft.com/office/drawing/2014/main" id="{4D9092CC-CE91-C2B1-2E80-F6C284C2DD0E}"/>
                  </a:ext>
                </a:extLst>
              </p:cNvPr>
              <p:cNvSpPr txBox="1"/>
              <p:nvPr/>
            </p:nvSpPr>
            <p:spPr>
              <a:xfrm>
                <a:off x="2047874" y="5939881"/>
                <a:ext cx="2110823" cy="289619"/>
              </a:xfrm>
              <a:prstGeom prst="rect">
                <a:avLst/>
              </a:prstGeom>
              <a:noFill/>
            </p:spPr>
            <p:txBody>
              <a:bodyPr wrap="none" rtlCol="0">
                <a:spAutoFit/>
              </a:bodyPr>
              <a:lstStyle/>
              <a:p>
                <a:r>
                  <a:rPr lang="en-US" sz="1350" dirty="0"/>
                  <a:t>Intentional Destruction</a:t>
                </a:r>
              </a:p>
            </p:txBody>
          </p:sp>
          <p:pic>
            <p:nvPicPr>
              <p:cNvPr id="15" name="Picture 14">
                <a:extLst>
                  <a:ext uri="{FF2B5EF4-FFF2-40B4-BE49-F238E27FC236}">
                    <a16:creationId xmlns:a16="http://schemas.microsoft.com/office/drawing/2014/main" id="{3862D600-DC97-9330-0648-6D20D85D1B0C}"/>
                  </a:ext>
                </a:extLst>
              </p:cNvPr>
              <p:cNvPicPr>
                <a:picLocks noChangeAspect="1"/>
              </p:cNvPicPr>
              <p:nvPr/>
            </p:nvPicPr>
            <p:blipFill>
              <a:blip r:embed="rId5"/>
              <a:stretch>
                <a:fillRect/>
              </a:stretch>
            </p:blipFill>
            <p:spPr>
              <a:xfrm>
                <a:off x="6049971" y="3426584"/>
                <a:ext cx="1336677" cy="874061"/>
              </a:xfrm>
              <a:prstGeom prst="rect">
                <a:avLst/>
              </a:prstGeom>
            </p:spPr>
          </p:pic>
        </p:grpSp>
        <p:pic>
          <p:nvPicPr>
            <p:cNvPr id="16" name="Picture 15">
              <a:extLst>
                <a:ext uri="{FF2B5EF4-FFF2-40B4-BE49-F238E27FC236}">
                  <a16:creationId xmlns:a16="http://schemas.microsoft.com/office/drawing/2014/main" id="{0D6B1BBD-0061-CCB0-CC8F-90E09FAE6CD1}"/>
                </a:ext>
              </a:extLst>
            </p:cNvPr>
            <p:cNvPicPr>
              <a:picLocks noChangeAspect="1"/>
            </p:cNvPicPr>
            <p:nvPr/>
          </p:nvPicPr>
          <p:blipFill>
            <a:blip r:embed="rId6"/>
            <a:stretch>
              <a:fillRect/>
            </a:stretch>
          </p:blipFill>
          <p:spPr>
            <a:xfrm>
              <a:off x="6245927" y="3895073"/>
              <a:ext cx="1080548" cy="809368"/>
            </a:xfrm>
            <a:prstGeom prst="rect">
              <a:avLst/>
            </a:prstGeom>
          </p:spPr>
        </p:pic>
      </p:grpSp>
      <p:sp>
        <p:nvSpPr>
          <p:cNvPr id="18" name="TextBox 17">
            <a:extLst>
              <a:ext uri="{FF2B5EF4-FFF2-40B4-BE49-F238E27FC236}">
                <a16:creationId xmlns:a16="http://schemas.microsoft.com/office/drawing/2014/main" id="{92318A82-6DFA-2713-4A11-4A85E2C6C5B8}"/>
              </a:ext>
            </a:extLst>
          </p:cNvPr>
          <p:cNvSpPr txBox="1"/>
          <p:nvPr/>
        </p:nvSpPr>
        <p:spPr>
          <a:xfrm>
            <a:off x="163825" y="2766829"/>
            <a:ext cx="2834430" cy="369332"/>
          </a:xfrm>
          <a:prstGeom prst="rect">
            <a:avLst/>
          </a:prstGeom>
          <a:noFill/>
        </p:spPr>
        <p:txBody>
          <a:bodyPr wrap="none" rtlCol="0">
            <a:spAutoFit/>
          </a:bodyPr>
          <a:lstStyle/>
          <a:p>
            <a:r>
              <a:rPr lang="en-US" b="1" i="1" dirty="0"/>
              <a:t>There is a spectrum …</a:t>
            </a:r>
          </a:p>
        </p:txBody>
      </p:sp>
    </p:spTree>
    <p:extLst>
      <p:ext uri="{BB962C8B-B14F-4D97-AF65-F5344CB8AC3E}">
        <p14:creationId xmlns:p14="http://schemas.microsoft.com/office/powerpoint/2010/main" val="407224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41412" y="869528"/>
            <a:ext cx="7049651" cy="567047"/>
          </a:xfrm>
        </p:spPr>
        <p:txBody>
          <a:bodyPr/>
          <a:lstStyle/>
          <a:p>
            <a:r>
              <a:rPr lang="en-US" dirty="0"/>
              <a:t>What’s Soil Got to Do With It?</a:t>
            </a:r>
          </a:p>
        </p:txBody>
      </p:sp>
      <p:grpSp>
        <p:nvGrpSpPr>
          <p:cNvPr id="19" name="Group 18">
            <a:extLst>
              <a:ext uri="{FF2B5EF4-FFF2-40B4-BE49-F238E27FC236}">
                <a16:creationId xmlns:a16="http://schemas.microsoft.com/office/drawing/2014/main" id="{5F2EC69C-C33A-092E-715E-D68AF4ECE3C7}"/>
              </a:ext>
              <a:ext uri="{C183D7F6-B498-43B3-948B-1728B52AA6E4}">
                <adec:decorative xmlns:adec="http://schemas.microsoft.com/office/drawing/2017/decorative" val="1"/>
              </a:ext>
            </a:extLst>
          </p:cNvPr>
          <p:cNvGrpSpPr/>
          <p:nvPr/>
        </p:nvGrpSpPr>
        <p:grpSpPr>
          <a:xfrm>
            <a:off x="249197" y="1750869"/>
            <a:ext cx="8782110" cy="3649091"/>
            <a:chOff x="332263" y="1191491"/>
            <a:chExt cx="11709480" cy="4865455"/>
          </a:xfrm>
        </p:grpSpPr>
        <p:pic>
          <p:nvPicPr>
            <p:cNvPr id="20" name="Picture 19">
              <a:extLst>
                <a:ext uri="{FF2B5EF4-FFF2-40B4-BE49-F238E27FC236}">
                  <a16:creationId xmlns:a16="http://schemas.microsoft.com/office/drawing/2014/main" id="{1D00D4E3-6E7A-5C24-DA7D-AD743922C88B}"/>
                </a:ext>
              </a:extLst>
            </p:cNvPr>
            <p:cNvPicPr>
              <a:picLocks noChangeAspect="1"/>
            </p:cNvPicPr>
            <p:nvPr/>
          </p:nvPicPr>
          <p:blipFill>
            <a:blip r:embed="rId3"/>
            <a:stretch>
              <a:fillRect/>
            </a:stretch>
          </p:blipFill>
          <p:spPr>
            <a:xfrm>
              <a:off x="332263" y="3644437"/>
              <a:ext cx="3278703" cy="2412509"/>
            </a:xfrm>
            <a:prstGeom prst="rect">
              <a:avLst/>
            </a:prstGeom>
          </p:spPr>
        </p:pic>
        <p:pic>
          <p:nvPicPr>
            <p:cNvPr id="21" name="Picture 20">
              <a:extLst>
                <a:ext uri="{FF2B5EF4-FFF2-40B4-BE49-F238E27FC236}">
                  <a16:creationId xmlns:a16="http://schemas.microsoft.com/office/drawing/2014/main" id="{9EF6CF5C-43A9-418E-864B-88009F366B8C}"/>
                </a:ext>
              </a:extLst>
            </p:cNvPr>
            <p:cNvPicPr>
              <a:picLocks noChangeAspect="1"/>
            </p:cNvPicPr>
            <p:nvPr/>
          </p:nvPicPr>
          <p:blipFill>
            <a:blip r:embed="rId4"/>
            <a:stretch>
              <a:fillRect/>
            </a:stretch>
          </p:blipFill>
          <p:spPr>
            <a:xfrm>
              <a:off x="1876336" y="3644435"/>
              <a:ext cx="3448245" cy="2412509"/>
            </a:xfrm>
            <a:prstGeom prst="rect">
              <a:avLst/>
            </a:prstGeom>
          </p:spPr>
        </p:pic>
        <p:pic>
          <p:nvPicPr>
            <p:cNvPr id="22" name="Picture 21">
              <a:extLst>
                <a:ext uri="{FF2B5EF4-FFF2-40B4-BE49-F238E27FC236}">
                  <a16:creationId xmlns:a16="http://schemas.microsoft.com/office/drawing/2014/main" id="{320E4AC8-2B91-DA88-BCA0-A67BB76D3470}"/>
                </a:ext>
              </a:extLst>
            </p:cNvPr>
            <p:cNvPicPr>
              <a:picLocks noChangeAspect="1"/>
            </p:cNvPicPr>
            <p:nvPr/>
          </p:nvPicPr>
          <p:blipFill>
            <a:blip r:embed="rId5"/>
            <a:stretch>
              <a:fillRect/>
            </a:stretch>
          </p:blipFill>
          <p:spPr>
            <a:xfrm>
              <a:off x="3801305" y="3644434"/>
              <a:ext cx="4462759" cy="2412510"/>
            </a:xfrm>
            <a:prstGeom prst="rect">
              <a:avLst/>
            </a:prstGeom>
          </p:spPr>
        </p:pic>
        <p:pic>
          <p:nvPicPr>
            <p:cNvPr id="23" name="Picture 22">
              <a:extLst>
                <a:ext uri="{FF2B5EF4-FFF2-40B4-BE49-F238E27FC236}">
                  <a16:creationId xmlns:a16="http://schemas.microsoft.com/office/drawing/2014/main" id="{E127F4C0-2698-DA13-6242-A0D14EFF8099}"/>
                </a:ext>
              </a:extLst>
            </p:cNvPr>
            <p:cNvPicPr>
              <a:picLocks noChangeAspect="1"/>
            </p:cNvPicPr>
            <p:nvPr/>
          </p:nvPicPr>
          <p:blipFill>
            <a:blip r:embed="rId6"/>
            <a:stretch>
              <a:fillRect/>
            </a:stretch>
          </p:blipFill>
          <p:spPr>
            <a:xfrm>
              <a:off x="9061381" y="1191491"/>
              <a:ext cx="2980362" cy="4475018"/>
            </a:xfrm>
            <a:prstGeom prst="rect">
              <a:avLst/>
            </a:prstGeom>
          </p:spPr>
        </p:pic>
        <p:pic>
          <p:nvPicPr>
            <p:cNvPr id="24" name="Picture 23">
              <a:extLst>
                <a:ext uri="{FF2B5EF4-FFF2-40B4-BE49-F238E27FC236}">
                  <a16:creationId xmlns:a16="http://schemas.microsoft.com/office/drawing/2014/main" id="{E6EFD19C-DAAA-46BA-E712-E13E19FB5569}"/>
                </a:ext>
              </a:extLst>
            </p:cNvPr>
            <p:cNvPicPr>
              <a:picLocks noChangeAspect="1"/>
            </p:cNvPicPr>
            <p:nvPr/>
          </p:nvPicPr>
          <p:blipFill>
            <a:blip r:embed="rId7"/>
            <a:stretch>
              <a:fillRect/>
            </a:stretch>
          </p:blipFill>
          <p:spPr>
            <a:xfrm>
              <a:off x="5324581" y="3644433"/>
              <a:ext cx="3513366" cy="2412511"/>
            </a:xfrm>
            <a:prstGeom prst="rect">
              <a:avLst/>
            </a:prstGeom>
          </p:spPr>
        </p:pic>
      </p:grpSp>
      <p:sp>
        <p:nvSpPr>
          <p:cNvPr id="25" name="TextBox 24">
            <a:extLst>
              <a:ext uri="{FF2B5EF4-FFF2-40B4-BE49-F238E27FC236}">
                <a16:creationId xmlns:a16="http://schemas.microsoft.com/office/drawing/2014/main" id="{06047FB5-5D72-7FED-7F39-BCE80BF4412A}"/>
              </a:ext>
            </a:extLst>
          </p:cNvPr>
          <p:cNvSpPr txBox="1"/>
          <p:nvPr/>
        </p:nvSpPr>
        <p:spPr>
          <a:xfrm>
            <a:off x="372329" y="1904774"/>
            <a:ext cx="6423707" cy="600164"/>
          </a:xfrm>
          <a:prstGeom prst="rect">
            <a:avLst/>
          </a:prstGeom>
          <a:noFill/>
        </p:spPr>
        <p:txBody>
          <a:bodyPr wrap="square" rtlCol="0">
            <a:spAutoFit/>
          </a:bodyPr>
          <a:lstStyle/>
          <a:p>
            <a:r>
              <a:rPr lang="en-US" sz="1650" dirty="0"/>
              <a:t>From the beginning soil has played a central role in the </a:t>
            </a:r>
          </a:p>
          <a:p>
            <a:r>
              <a:rPr lang="en-US" sz="1650" dirty="0"/>
              <a:t>conservation ( = restoration?) movement in North America.</a:t>
            </a:r>
          </a:p>
        </p:txBody>
      </p:sp>
      <p:sp>
        <p:nvSpPr>
          <p:cNvPr id="26" name="TextBox 25">
            <a:extLst>
              <a:ext uri="{FF2B5EF4-FFF2-40B4-BE49-F238E27FC236}">
                <a16:creationId xmlns:a16="http://schemas.microsoft.com/office/drawing/2014/main" id="{DED079B0-455F-E2F4-27FC-81FDE7F9996E}"/>
              </a:ext>
            </a:extLst>
          </p:cNvPr>
          <p:cNvSpPr txBox="1"/>
          <p:nvPr/>
        </p:nvSpPr>
        <p:spPr>
          <a:xfrm>
            <a:off x="646421" y="2421040"/>
            <a:ext cx="5816336" cy="1107996"/>
          </a:xfrm>
          <a:prstGeom prst="rect">
            <a:avLst/>
          </a:prstGeom>
          <a:noFill/>
        </p:spPr>
        <p:txBody>
          <a:bodyPr wrap="none" rtlCol="0">
            <a:spAutoFit/>
          </a:bodyPr>
          <a:lstStyle/>
          <a:p>
            <a:pPr marL="214313" indent="-214313">
              <a:buFont typeface="Arial" panose="020B0604020202020204" pitchFamily="34" charset="0"/>
              <a:buChar char="•"/>
            </a:pPr>
            <a:r>
              <a:rPr lang="en-US" sz="1650" dirty="0"/>
              <a:t>1899 – National Cooperative Soil Survey formed.</a:t>
            </a:r>
          </a:p>
          <a:p>
            <a:pPr marL="214313" indent="-214313">
              <a:buFont typeface="Arial" panose="020B0604020202020204" pitchFamily="34" charset="0"/>
              <a:buChar char="•"/>
            </a:pPr>
            <a:r>
              <a:rPr lang="en-US" sz="1650" dirty="0"/>
              <a:t>1910s – Soil Surveys in the South document erosion.</a:t>
            </a:r>
          </a:p>
          <a:p>
            <a:pPr marL="214313" indent="-214313">
              <a:buFont typeface="Arial" panose="020B0604020202020204" pitchFamily="34" charset="0"/>
              <a:buChar char="•"/>
            </a:pPr>
            <a:r>
              <a:rPr lang="en-US" sz="1650" dirty="0"/>
              <a:t>1933 – Soil Erosion Service is formed.</a:t>
            </a:r>
          </a:p>
          <a:p>
            <a:pPr marL="214313" indent="-214313">
              <a:buFont typeface="Arial" panose="020B0604020202020204" pitchFamily="34" charset="0"/>
              <a:buChar char="•"/>
            </a:pPr>
            <a:r>
              <a:rPr lang="en-US" sz="1650" dirty="0"/>
              <a:t>1935 – Passage of the Soil Conservation Act. </a:t>
            </a:r>
          </a:p>
        </p:txBody>
      </p:sp>
    </p:spTree>
    <p:extLst>
      <p:ext uri="{BB962C8B-B14F-4D97-AF65-F5344CB8AC3E}">
        <p14:creationId xmlns:p14="http://schemas.microsoft.com/office/powerpoint/2010/main" val="3160399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body" sz="quarter" idx="11"/>
          </p:nvPr>
        </p:nvSpPr>
        <p:spPr>
          <a:xfrm>
            <a:off x="111489" y="1399032"/>
            <a:ext cx="7179649" cy="596196"/>
          </a:xfrm>
        </p:spPr>
        <p:txBody>
          <a:bodyPr>
            <a:noAutofit/>
          </a:bodyPr>
          <a:lstStyle/>
          <a:p>
            <a:pPr>
              <a:lnSpc>
                <a:spcPct val="90000"/>
              </a:lnSpc>
            </a:pPr>
            <a:r>
              <a:rPr lang="en-US" sz="2100" dirty="0"/>
              <a:t>People have been managing the land for Millennia … </a:t>
            </a:r>
          </a:p>
        </p:txBody>
      </p:sp>
      <p:pic>
        <p:nvPicPr>
          <p:cNvPr id="4" name="Picture 3" descr="Examples of past civilizations managment of the land including a graphic of a city/village layout with river diversion.">
            <a:extLst>
              <a:ext uri="{FF2B5EF4-FFF2-40B4-BE49-F238E27FC236}">
                <a16:creationId xmlns:a16="http://schemas.microsoft.com/office/drawing/2014/main" id="{FF0590B9-4357-2396-584C-592154838F34}"/>
              </a:ext>
            </a:extLst>
          </p:cNvPr>
          <p:cNvPicPr>
            <a:picLocks noChangeAspect="1"/>
          </p:cNvPicPr>
          <p:nvPr/>
        </p:nvPicPr>
        <p:blipFill>
          <a:blip r:embed="rId3"/>
          <a:srcRect l="19859" r="12208" b="-2"/>
          <a:stretch/>
        </p:blipFill>
        <p:spPr>
          <a:xfrm>
            <a:off x="7182093" y="1543049"/>
            <a:ext cx="1733309" cy="1881765"/>
          </a:xfrm>
          <a:prstGeom prst="rect">
            <a:avLst/>
          </a:prstGeom>
          <a:noFill/>
          <a:ln>
            <a:solidFill>
              <a:schemeClr val="accent5"/>
            </a:solidFill>
          </a:ln>
        </p:spPr>
      </p:pic>
      <p:pic>
        <p:nvPicPr>
          <p:cNvPr id="5" name="Picture 4" descr="A lidar style image of a past civilization layout showing distinct structure footprints.">
            <a:extLst>
              <a:ext uri="{FF2B5EF4-FFF2-40B4-BE49-F238E27FC236}">
                <a16:creationId xmlns:a16="http://schemas.microsoft.com/office/drawing/2014/main" id="{7D97E933-15A3-6734-7BD9-ACDCE8D6A1EF}"/>
              </a:ext>
            </a:extLst>
          </p:cNvPr>
          <p:cNvPicPr>
            <a:picLocks noChangeAspect="1"/>
          </p:cNvPicPr>
          <p:nvPr/>
        </p:nvPicPr>
        <p:blipFill>
          <a:blip r:embed="rId4"/>
          <a:srcRect l="16669" r="22088" b="-3"/>
          <a:stretch/>
        </p:blipFill>
        <p:spPr>
          <a:xfrm>
            <a:off x="7182093" y="3568623"/>
            <a:ext cx="1733309" cy="1889206"/>
          </a:xfrm>
          <a:prstGeom prst="rect">
            <a:avLst/>
          </a:prstGeom>
          <a:noFill/>
          <a:ln>
            <a:solidFill>
              <a:schemeClr val="accent5"/>
            </a:solidFill>
          </a:ln>
        </p:spPr>
      </p:pic>
      <p:pic>
        <p:nvPicPr>
          <p:cNvPr id="3" name="Content Placeholder 7" descr="A mound of grass with a wooden staircase with Etowah Indian Mounds in the background&#10;&#10;">
            <a:extLst>
              <a:ext uri="{FF2B5EF4-FFF2-40B4-BE49-F238E27FC236}">
                <a16:creationId xmlns:a16="http://schemas.microsoft.com/office/drawing/2014/main" id="{642902B0-DA98-7E9B-5577-27F7AFF116CD}"/>
              </a:ext>
            </a:extLst>
          </p:cNvPr>
          <p:cNvPicPr>
            <a:picLocks noGrp="1" noChangeAspect="1"/>
          </p:cNvPicPr>
          <p:nvPr>
            <p:ph sz="quarter" idx="15"/>
          </p:nvPr>
        </p:nvPicPr>
        <p:blipFill>
          <a:blip r:embed="rId5"/>
          <a:srcRect t="9732" b="18657"/>
          <a:stretch/>
        </p:blipFill>
        <p:spPr>
          <a:xfrm>
            <a:off x="377190" y="2077974"/>
            <a:ext cx="6316218" cy="3380994"/>
          </a:xfrm>
          <a:prstGeom prst="rect">
            <a:avLst/>
          </a:prstGeom>
          <a:noFill/>
          <a:ln>
            <a:solidFill>
              <a:schemeClr val="accent5"/>
            </a:solidFill>
          </a:ln>
        </p:spPr>
      </p:pic>
    </p:spTree>
    <p:extLst>
      <p:ext uri="{BB962C8B-B14F-4D97-AF65-F5344CB8AC3E}">
        <p14:creationId xmlns:p14="http://schemas.microsoft.com/office/powerpoint/2010/main" val="2624785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body" sz="quarter" idx="11"/>
          </p:nvPr>
        </p:nvSpPr>
        <p:spPr>
          <a:xfrm>
            <a:off x="143875" y="1305952"/>
            <a:ext cx="6549819" cy="398312"/>
          </a:xfrm>
        </p:spPr>
        <p:txBody>
          <a:bodyPr/>
          <a:lstStyle/>
          <a:p>
            <a:r>
              <a:rPr lang="en-US" dirty="0"/>
              <a:t>Purposes to Practices</a:t>
            </a:r>
          </a:p>
        </p:txBody>
      </p:sp>
      <p:sp>
        <p:nvSpPr>
          <p:cNvPr id="3" name="Picture Placeholder 2">
            <a:extLst>
              <a:ext uri="{FF2B5EF4-FFF2-40B4-BE49-F238E27FC236}">
                <a16:creationId xmlns:a16="http://schemas.microsoft.com/office/drawing/2014/main" id="{DE585759-26A7-EA21-1B95-529614D90839}"/>
              </a:ext>
            </a:extLst>
          </p:cNvPr>
          <p:cNvSpPr>
            <a:spLocks noGrp="1"/>
          </p:cNvSpPr>
          <p:nvPr>
            <p:ph type="pic" sz="quarter" idx="12"/>
          </p:nvPr>
        </p:nvSpPr>
        <p:spPr>
          <a:xfrm>
            <a:off x="7226252" y="1521077"/>
            <a:ext cx="1733309" cy="3976046"/>
          </a:xfrm>
        </p:spPr>
        <p:txBody>
          <a:bodyPr/>
          <a:lstStyle/>
          <a:p>
            <a:pPr>
              <a:defRPr/>
            </a:pPr>
            <a:r>
              <a:rPr lang="en-US" sz="1313" dirty="0">
                <a:solidFill>
                  <a:srgbClr val="2A2C2C"/>
                </a:solidFill>
                <a:latin typeface="Montserrat"/>
              </a:rPr>
              <a:t>“…forest biodiversity is driven by environmental variables that are under the direct control of the actual silvicultural management. Thus, forest management has an important responsibility and, at the same time, a huge opportunity to preserve (or even improve) the biodiversity of forests”.</a:t>
            </a:r>
          </a:p>
          <a:p>
            <a:pPr algn="r">
              <a:defRPr/>
            </a:pPr>
            <a:r>
              <a:rPr lang="en-US" sz="1050" i="1" dirty="0" err="1">
                <a:solidFill>
                  <a:srgbClr val="2A2C2C"/>
                </a:solidFill>
                <a:latin typeface="Montserrat"/>
              </a:rPr>
              <a:t>Tinya</a:t>
            </a:r>
            <a:r>
              <a:rPr lang="en-US" sz="1050" i="1" dirty="0">
                <a:solidFill>
                  <a:srgbClr val="2A2C2C"/>
                </a:solidFill>
                <a:latin typeface="Montserrat"/>
              </a:rPr>
              <a:t> et al. 2021</a:t>
            </a:r>
            <a:endParaRPr lang="en-US" dirty="0"/>
          </a:p>
        </p:txBody>
      </p:sp>
      <p:sp>
        <p:nvSpPr>
          <p:cNvPr id="10" name="Content Placeholder 3">
            <a:extLst>
              <a:ext uri="{FF2B5EF4-FFF2-40B4-BE49-F238E27FC236}">
                <a16:creationId xmlns:a16="http://schemas.microsoft.com/office/drawing/2014/main" id="{552D34CF-FA6F-871A-EFFA-3F8BD6A280D6}"/>
              </a:ext>
            </a:extLst>
          </p:cNvPr>
          <p:cNvSpPr>
            <a:spLocks noGrp="1"/>
          </p:cNvSpPr>
          <p:nvPr>
            <p:ph sz="quarter" idx="13"/>
          </p:nvPr>
        </p:nvSpPr>
        <p:spPr>
          <a:xfrm>
            <a:off x="377428" y="1826692"/>
            <a:ext cx="6661046" cy="1765968"/>
          </a:xfrm>
        </p:spPr>
        <p:txBody>
          <a:bodyPr/>
          <a:lstStyle/>
          <a:p>
            <a:r>
              <a:rPr lang="en-US" sz="1500" dirty="0"/>
              <a:t>Which forestry practices address the soil health resource concerns with potential to maximize biodiversity?</a:t>
            </a:r>
          </a:p>
          <a:p>
            <a:pPr lvl="1"/>
            <a:r>
              <a:rPr lang="en-US" sz="1500" dirty="0"/>
              <a:t>Forest Stand Improvement (666), Herbaceous Weed Treatment (315), Prescribed Burning (338), Restoration of Rare and Declining Natural Habitats (643), Tree/Shrub Establishment (612), others?</a:t>
            </a:r>
          </a:p>
          <a:p>
            <a:pPr marL="685783" lvl="2" indent="0">
              <a:buNone/>
            </a:pPr>
            <a:endParaRPr lang="en-US" sz="1200" dirty="0"/>
          </a:p>
          <a:p>
            <a:pPr lvl="1"/>
            <a:endParaRPr lang="en-US" dirty="0"/>
          </a:p>
        </p:txBody>
      </p:sp>
      <p:grpSp>
        <p:nvGrpSpPr>
          <p:cNvPr id="15" name="Group 14" descr="A photo of a forest with grassy openings.">
            <a:extLst>
              <a:ext uri="{FF2B5EF4-FFF2-40B4-BE49-F238E27FC236}">
                <a16:creationId xmlns:a16="http://schemas.microsoft.com/office/drawing/2014/main" id="{BE35B20F-8C60-8B6D-07E1-AA55E387C82E}"/>
              </a:ext>
            </a:extLst>
          </p:cNvPr>
          <p:cNvGrpSpPr/>
          <p:nvPr/>
        </p:nvGrpSpPr>
        <p:grpSpPr>
          <a:xfrm>
            <a:off x="377190" y="3592660"/>
            <a:ext cx="3244690" cy="1904463"/>
            <a:chOff x="502920" y="3647213"/>
            <a:chExt cx="4326253" cy="2539284"/>
          </a:xfrm>
        </p:grpSpPr>
        <p:pic>
          <p:nvPicPr>
            <p:cNvPr id="13" name="Picture 12">
              <a:extLst>
                <a:ext uri="{FF2B5EF4-FFF2-40B4-BE49-F238E27FC236}">
                  <a16:creationId xmlns:a16="http://schemas.microsoft.com/office/drawing/2014/main" id="{403BD0D9-9B63-950F-7BA7-41FB71B2F98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2920" y="3647213"/>
              <a:ext cx="4326253" cy="2539284"/>
            </a:xfrm>
            <a:prstGeom prst="rect">
              <a:avLst/>
            </a:prstGeom>
          </p:spPr>
        </p:pic>
        <p:sp>
          <p:nvSpPr>
            <p:cNvPr id="14" name="TextBox 13">
              <a:extLst>
                <a:ext uri="{FF2B5EF4-FFF2-40B4-BE49-F238E27FC236}">
                  <a16:creationId xmlns:a16="http://schemas.microsoft.com/office/drawing/2014/main" id="{7C61B197-BFCF-B4FD-3418-DB23CA4FD4F9}"/>
                </a:ext>
              </a:extLst>
            </p:cNvPr>
            <p:cNvSpPr txBox="1"/>
            <p:nvPr/>
          </p:nvSpPr>
          <p:spPr>
            <a:xfrm>
              <a:off x="502920" y="5857100"/>
              <a:ext cx="1712297" cy="307776"/>
            </a:xfrm>
            <a:prstGeom prst="rect">
              <a:avLst/>
            </a:prstGeom>
            <a:noFill/>
          </p:spPr>
          <p:txBody>
            <a:bodyPr wrap="square" rtlCol="0">
              <a:spAutoFit/>
            </a:bodyPr>
            <a:lstStyle/>
            <a:p>
              <a:pPr defTabSz="685800">
                <a:defRPr/>
              </a:pPr>
              <a:r>
                <a:rPr lang="en-US" sz="900" i="1" dirty="0">
                  <a:solidFill>
                    <a:schemeClr val="bg1"/>
                  </a:solidFill>
                  <a:latin typeface="Montserrat"/>
                </a:rPr>
                <a:t>Feinstein 2014</a:t>
              </a:r>
            </a:p>
          </p:txBody>
        </p:sp>
      </p:grpSp>
      <p:grpSp>
        <p:nvGrpSpPr>
          <p:cNvPr id="17" name="Group 16" descr="A before and after of forest plantation / restoration work in Longleaf and Loblolly Pine areas.">
            <a:extLst>
              <a:ext uri="{FF2B5EF4-FFF2-40B4-BE49-F238E27FC236}">
                <a16:creationId xmlns:a16="http://schemas.microsoft.com/office/drawing/2014/main" id="{CFC4AC26-10C0-CFF5-0E4F-5E64EE1412EB}"/>
              </a:ext>
            </a:extLst>
          </p:cNvPr>
          <p:cNvGrpSpPr/>
          <p:nvPr/>
        </p:nvGrpSpPr>
        <p:grpSpPr>
          <a:xfrm>
            <a:off x="4251553" y="3429001"/>
            <a:ext cx="2300867" cy="2123048"/>
            <a:chOff x="5668736" y="3429000"/>
            <a:chExt cx="3067823" cy="2830731"/>
          </a:xfrm>
        </p:grpSpPr>
        <p:pic>
          <p:nvPicPr>
            <p:cNvPr id="12" name="Picture 11">
              <a:extLst>
                <a:ext uri="{FF2B5EF4-FFF2-40B4-BE49-F238E27FC236}">
                  <a16:creationId xmlns:a16="http://schemas.microsoft.com/office/drawing/2014/main" id="{2D582E27-030F-0079-DBA9-15950DF111AA}"/>
                </a:ext>
              </a:extLst>
            </p:cNvPr>
            <p:cNvPicPr>
              <a:picLocks noChangeAspect="1"/>
            </p:cNvPicPr>
            <p:nvPr/>
          </p:nvPicPr>
          <p:blipFill>
            <a:blip r:embed="rId4"/>
            <a:stretch>
              <a:fillRect/>
            </a:stretch>
          </p:blipFill>
          <p:spPr>
            <a:xfrm>
              <a:off x="5668736" y="3429000"/>
              <a:ext cx="3067823" cy="2830731"/>
            </a:xfrm>
            <a:prstGeom prst="rect">
              <a:avLst/>
            </a:prstGeom>
          </p:spPr>
        </p:pic>
        <p:sp>
          <p:nvSpPr>
            <p:cNvPr id="16" name="TextBox 15">
              <a:extLst>
                <a:ext uri="{FF2B5EF4-FFF2-40B4-BE49-F238E27FC236}">
                  <a16:creationId xmlns:a16="http://schemas.microsoft.com/office/drawing/2014/main" id="{844347A2-5F5B-600A-9774-DEA2189A7F58}"/>
                </a:ext>
              </a:extLst>
            </p:cNvPr>
            <p:cNvSpPr txBox="1"/>
            <p:nvPr/>
          </p:nvSpPr>
          <p:spPr>
            <a:xfrm>
              <a:off x="5826073" y="5748298"/>
              <a:ext cx="2311079" cy="307776"/>
            </a:xfrm>
            <a:prstGeom prst="rect">
              <a:avLst/>
            </a:prstGeom>
            <a:noFill/>
          </p:spPr>
          <p:txBody>
            <a:bodyPr wrap="square" rtlCol="0">
              <a:spAutoFit/>
            </a:bodyPr>
            <a:lstStyle/>
            <a:p>
              <a:pPr defTabSz="685800">
                <a:defRPr/>
              </a:pPr>
              <a:r>
                <a:rPr lang="en-US" sz="900" i="1" dirty="0">
                  <a:solidFill>
                    <a:schemeClr val="bg1"/>
                  </a:solidFill>
                  <a:latin typeface="Montserrat"/>
                </a:rPr>
                <a:t>Chambers et al 2024</a:t>
              </a:r>
            </a:p>
          </p:txBody>
        </p:sp>
      </p:grpSp>
    </p:spTree>
    <p:extLst>
      <p:ext uri="{BB962C8B-B14F-4D97-AF65-F5344CB8AC3E}">
        <p14:creationId xmlns:p14="http://schemas.microsoft.com/office/powerpoint/2010/main" val="1507761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eer and turkeys grazing in a meadow.">
            <a:extLst>
              <a:ext uri="{FF2B5EF4-FFF2-40B4-BE49-F238E27FC236}">
                <a16:creationId xmlns:a16="http://schemas.microsoft.com/office/drawing/2014/main" id="{ACA2C3B1-FB39-BB6D-698A-F6F79C379DD2}"/>
              </a:ext>
            </a:extLst>
          </p:cNvPr>
          <p:cNvPicPr>
            <a:picLocks noChangeAspect="1"/>
          </p:cNvPicPr>
          <p:nvPr/>
        </p:nvPicPr>
        <p:blipFill>
          <a:blip r:embed="rId2"/>
          <a:stretch>
            <a:fillRect/>
          </a:stretch>
        </p:blipFill>
        <p:spPr>
          <a:xfrm>
            <a:off x="2974880" y="3019009"/>
            <a:ext cx="2179015" cy="1634261"/>
          </a:xfrm>
          <a:prstGeom prst="rect">
            <a:avLst/>
          </a:prstGeom>
        </p:spPr>
      </p:pic>
      <p:pic>
        <p:nvPicPr>
          <p:cNvPr id="3" name="Picture 2" descr="A young deciduous tree">
            <a:extLst>
              <a:ext uri="{FF2B5EF4-FFF2-40B4-BE49-F238E27FC236}">
                <a16:creationId xmlns:a16="http://schemas.microsoft.com/office/drawing/2014/main" id="{9FF3DF5A-F9BF-C027-8BEA-F88B6952F741}"/>
              </a:ext>
            </a:extLst>
          </p:cNvPr>
          <p:cNvPicPr>
            <a:picLocks noChangeAspect="1"/>
          </p:cNvPicPr>
          <p:nvPr/>
        </p:nvPicPr>
        <p:blipFill>
          <a:blip r:embed="rId3"/>
          <a:stretch>
            <a:fillRect/>
          </a:stretch>
        </p:blipFill>
        <p:spPr>
          <a:xfrm>
            <a:off x="7070326" y="1853448"/>
            <a:ext cx="1793846" cy="2799822"/>
          </a:xfrm>
          <a:prstGeom prst="rect">
            <a:avLst/>
          </a:prstGeom>
        </p:spPr>
      </p:pic>
      <p:pic>
        <p:nvPicPr>
          <p:cNvPr id="4" name="Picture 3" descr="Bald eagles in the sky">
            <a:extLst>
              <a:ext uri="{FF2B5EF4-FFF2-40B4-BE49-F238E27FC236}">
                <a16:creationId xmlns:a16="http://schemas.microsoft.com/office/drawing/2014/main" id="{004A569D-DB40-8426-AC9A-411797DDDCF1}"/>
              </a:ext>
            </a:extLst>
          </p:cNvPr>
          <p:cNvPicPr>
            <a:picLocks noChangeAspect="1"/>
          </p:cNvPicPr>
          <p:nvPr/>
        </p:nvPicPr>
        <p:blipFill>
          <a:blip r:embed="rId4"/>
          <a:stretch>
            <a:fillRect/>
          </a:stretch>
        </p:blipFill>
        <p:spPr>
          <a:xfrm>
            <a:off x="4767632" y="1853449"/>
            <a:ext cx="2209355" cy="1472903"/>
          </a:xfrm>
          <a:prstGeom prst="rect">
            <a:avLst/>
          </a:prstGeom>
        </p:spPr>
      </p:pic>
      <p:pic>
        <p:nvPicPr>
          <p:cNvPr id="6" name="Picture 5" descr="An bull elk with horns in velvet">
            <a:extLst>
              <a:ext uri="{FF2B5EF4-FFF2-40B4-BE49-F238E27FC236}">
                <a16:creationId xmlns:a16="http://schemas.microsoft.com/office/drawing/2014/main" id="{D52F4974-C623-0B33-08D8-D268A06B686F}"/>
              </a:ext>
            </a:extLst>
          </p:cNvPr>
          <p:cNvPicPr>
            <a:picLocks noChangeAspect="1"/>
          </p:cNvPicPr>
          <p:nvPr/>
        </p:nvPicPr>
        <p:blipFill>
          <a:blip r:embed="rId5"/>
          <a:stretch>
            <a:fillRect/>
          </a:stretch>
        </p:blipFill>
        <p:spPr>
          <a:xfrm>
            <a:off x="186489" y="1853448"/>
            <a:ext cx="2695052" cy="2153239"/>
          </a:xfrm>
          <a:prstGeom prst="rect">
            <a:avLst/>
          </a:prstGeom>
        </p:spPr>
      </p:pic>
      <p:sp>
        <p:nvSpPr>
          <p:cNvPr id="5" name="Title 4">
            <a:extLst>
              <a:ext uri="{FF2B5EF4-FFF2-40B4-BE49-F238E27FC236}">
                <a16:creationId xmlns:a16="http://schemas.microsoft.com/office/drawing/2014/main" id="{60C2DB15-D31F-E906-8D8C-A9CE929ADDB1}"/>
              </a:ext>
            </a:extLst>
          </p:cNvPr>
          <p:cNvSpPr txBox="1">
            <a:spLocks noGrp="1"/>
          </p:cNvSpPr>
          <p:nvPr>
            <p:ph type="title" idx="4294967295"/>
          </p:nvPr>
        </p:nvSpPr>
        <p:spPr>
          <a:xfrm>
            <a:off x="186490" y="1322533"/>
            <a:ext cx="8771021" cy="530915"/>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lnSpc>
                <a:spcPct val="100000"/>
              </a:lnSpc>
              <a:spcBef>
                <a:spcPts val="0"/>
              </a:spcBef>
              <a:defRPr/>
            </a:pPr>
            <a:r>
              <a:rPr lang="en-US" sz="3000" b="1" dirty="0">
                <a:solidFill>
                  <a:srgbClr val="19567B"/>
                </a:solidFill>
                <a:ea typeface="+mn-ea"/>
                <a:cs typeface="Arial" panose="020B0604020202020204" pitchFamily="34" charset="0"/>
              </a:rPr>
              <a:t>Be Optimistic! </a:t>
            </a:r>
            <a:endParaRPr lang="en-US" sz="2400" b="1" dirty="0">
              <a:solidFill>
                <a:srgbClr val="19567B"/>
              </a:solidFill>
              <a:ea typeface="+mn-ea"/>
              <a:cs typeface="Arial" panose="020B0604020202020204" pitchFamily="34" charset="0"/>
            </a:endParaRPr>
          </a:p>
        </p:txBody>
      </p:sp>
      <p:sp>
        <p:nvSpPr>
          <p:cNvPr id="7" name="TextBox 6">
            <a:extLst>
              <a:ext uri="{FF2B5EF4-FFF2-40B4-BE49-F238E27FC236}">
                <a16:creationId xmlns:a16="http://schemas.microsoft.com/office/drawing/2014/main" id="{86ED6BC1-5B3E-58D5-F3E1-3A274AF20EDB}"/>
              </a:ext>
            </a:extLst>
          </p:cNvPr>
          <p:cNvSpPr txBox="1"/>
          <p:nvPr/>
        </p:nvSpPr>
        <p:spPr>
          <a:xfrm>
            <a:off x="467991" y="4911530"/>
            <a:ext cx="8263801" cy="438582"/>
          </a:xfrm>
          <a:prstGeom prst="rect">
            <a:avLst/>
          </a:prstGeom>
          <a:noFill/>
        </p:spPr>
        <p:txBody>
          <a:bodyPr wrap="none" rtlCol="0">
            <a:spAutoFit/>
          </a:bodyPr>
          <a:lstStyle/>
          <a:p>
            <a:r>
              <a:rPr lang="en-US" sz="2250" b="1" dirty="0" err="1">
                <a:solidFill>
                  <a:srgbClr val="19567B"/>
                </a:solidFill>
                <a:cs typeface="Arial" panose="020B0604020202020204" pitchFamily="34" charset="0"/>
              </a:rPr>
              <a:t>Interventio</a:t>
            </a:r>
            <a:r>
              <a:rPr lang="en-US" sz="2250" b="1" dirty="0">
                <a:solidFill>
                  <a:srgbClr val="19567B"/>
                </a:solidFill>
                <a:cs typeface="Arial" panose="020B0604020202020204" pitchFamily="34" charset="0"/>
              </a:rPr>
              <a:t>ns for Soil Health can be wildly successful!</a:t>
            </a:r>
            <a:endParaRPr lang="en-US" sz="2250" dirty="0"/>
          </a:p>
        </p:txBody>
      </p:sp>
    </p:spTree>
    <p:extLst>
      <p:ext uri="{BB962C8B-B14F-4D97-AF65-F5344CB8AC3E}">
        <p14:creationId xmlns:p14="http://schemas.microsoft.com/office/powerpoint/2010/main" val="3109368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DC01387-7BAB-4BE6-875C-9B623704B279}"/>
              </a:ext>
            </a:extLst>
          </p:cNvPr>
          <p:cNvSpPr>
            <a:spLocks noGrp="1"/>
          </p:cNvSpPr>
          <p:nvPr>
            <p:ph type="title"/>
          </p:nvPr>
        </p:nvSpPr>
        <p:spPr>
          <a:xfrm>
            <a:off x="147582" y="1481778"/>
            <a:ext cx="8767818" cy="39831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nSpc>
                <a:spcPct val="90000"/>
              </a:lnSpc>
              <a:spcBef>
                <a:spcPts val="750"/>
              </a:spcBef>
              <a:defRPr/>
            </a:pPr>
            <a:r>
              <a:rPr lang="en-US" dirty="0">
                <a:ea typeface="Open Sans" panose="020B0606030504020204" pitchFamily="34" charset="0"/>
                <a:cs typeface="Open Sans" panose="020B0606030504020204" pitchFamily="34" charset="0"/>
              </a:rPr>
              <a:t>Thank you!</a:t>
            </a:r>
          </a:p>
        </p:txBody>
      </p:sp>
      <p:sp>
        <p:nvSpPr>
          <p:cNvPr id="13" name="TextBox 12">
            <a:extLst>
              <a:ext uri="{FF2B5EF4-FFF2-40B4-BE49-F238E27FC236}">
                <a16:creationId xmlns:a16="http://schemas.microsoft.com/office/drawing/2014/main" id="{C833F181-D319-9E26-D21E-33A9251CB7E1}"/>
              </a:ext>
            </a:extLst>
          </p:cNvPr>
          <p:cNvSpPr txBox="1"/>
          <p:nvPr/>
        </p:nvSpPr>
        <p:spPr>
          <a:xfrm>
            <a:off x="228601" y="5170897"/>
            <a:ext cx="5488733" cy="300082"/>
          </a:xfrm>
          <a:prstGeom prst="rect">
            <a:avLst/>
          </a:prstGeom>
          <a:noFill/>
        </p:spPr>
        <p:txBody>
          <a:bodyPr wrap="square" rtlCol="0">
            <a:spAutoFit/>
          </a:bodyPr>
          <a:lstStyle/>
          <a:p>
            <a:r>
              <a:rPr lang="en-US" sz="1350" dirty="0">
                <a:solidFill>
                  <a:srgbClr val="000000"/>
                </a:solidFill>
              </a:rPr>
              <a:t>USDA is an equal opportunity provider, employer, and lender. </a:t>
            </a:r>
          </a:p>
        </p:txBody>
      </p:sp>
      <p:sp>
        <p:nvSpPr>
          <p:cNvPr id="7" name="Content Placeholder 6">
            <a:extLst>
              <a:ext uri="{FF2B5EF4-FFF2-40B4-BE49-F238E27FC236}">
                <a16:creationId xmlns:a16="http://schemas.microsoft.com/office/drawing/2014/main" id="{75F84242-3328-C5EC-1955-22A95653FBD2}"/>
              </a:ext>
            </a:extLst>
          </p:cNvPr>
          <p:cNvSpPr>
            <a:spLocks noGrp="1"/>
          </p:cNvSpPr>
          <p:nvPr>
            <p:ph sz="quarter" idx="10"/>
          </p:nvPr>
        </p:nvSpPr>
        <p:spPr>
          <a:xfrm>
            <a:off x="1252330" y="2139398"/>
            <a:ext cx="6927574" cy="2773017"/>
          </a:xfrm>
        </p:spPr>
        <p:txBody>
          <a:bodyPr lIns="68580" tIns="34290" rIns="68580" bIns="34290" anchor="t"/>
          <a:lstStyle/>
          <a:p>
            <a:pPr marL="0" indent="0">
              <a:buNone/>
            </a:pPr>
            <a:r>
              <a:rPr lang="en-US" dirty="0">
                <a:solidFill>
                  <a:schemeClr val="accent5"/>
                </a:solidFill>
              </a:rPr>
              <a:t>For more information on Managing Soil Health, </a:t>
            </a:r>
          </a:p>
          <a:p>
            <a:pPr marL="0" indent="0">
              <a:buNone/>
            </a:pPr>
            <a:r>
              <a:rPr lang="en-US" dirty="0">
                <a:solidFill>
                  <a:schemeClr val="accent5"/>
                </a:solidFill>
              </a:rPr>
              <a:t>visit us here: </a:t>
            </a:r>
          </a:p>
          <a:p>
            <a:pPr marL="0" indent="0">
              <a:buNone/>
            </a:pPr>
            <a:endParaRPr lang="en-US" dirty="0">
              <a:solidFill>
                <a:schemeClr val="accent5"/>
              </a:solidFill>
            </a:endParaRPr>
          </a:p>
          <a:p>
            <a:pPr marL="0" indent="0" algn="ctr">
              <a:buNone/>
            </a:pPr>
            <a:r>
              <a:rPr lang="en-US" dirty="0">
                <a:solidFill>
                  <a:schemeClr val="accent1"/>
                </a:solidFill>
                <a:hlinkClick r:id="rId3">
                  <a:extLst>
                    <a:ext uri="{A12FA001-AC4F-418D-AE19-62706E023703}">
                      <ahyp:hlinkClr xmlns:ahyp="http://schemas.microsoft.com/office/drawing/2018/hyperlinkcolor" val="tx"/>
                    </a:ext>
                  </a:extLst>
                </a:hlinkClick>
              </a:rPr>
              <a:t>https://www.nrcs.usda.gov/conservation-basics/natural-resource-concerns/soils/soil-health</a:t>
            </a:r>
          </a:p>
        </p:txBody>
      </p:sp>
    </p:spTree>
    <p:extLst>
      <p:ext uri="{BB962C8B-B14F-4D97-AF65-F5344CB8AC3E}">
        <p14:creationId xmlns:p14="http://schemas.microsoft.com/office/powerpoint/2010/main" val="1294573094"/>
      </p:ext>
    </p:extLst>
  </p:cSld>
  <p:clrMapOvr>
    <a:masterClrMapping/>
  </p:clrMapOvr>
</p:sld>
</file>

<file path=ppt/theme/theme1.xml><?xml version="1.0" encoding="utf-8"?>
<a:theme xmlns:a="http://schemas.openxmlformats.org/drawingml/2006/main" name="1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MODULE 5_Forestland Soil Health" id="{5CBF5C73-322E-41BB-8D8F-7CA9EF479D00}" vid="{788114C0-F362-46AE-A643-A43A45421A77}"/>
    </a:ext>
  </a:extLst>
</a:theme>
</file>

<file path=ppt/theme/theme2.xml><?xml version="1.0" encoding="utf-8"?>
<a:theme xmlns:a="http://schemas.openxmlformats.org/drawingml/2006/main" name="3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MODULE 5_Forestland Soil Health" id="{5CBF5C73-322E-41BB-8D8F-7CA9EF479D00}" vid="{591958ED-BE9A-4880-8961-6039E4DF4C8F}"/>
    </a:ext>
  </a:extLst>
</a:theme>
</file>

<file path=ppt/theme/theme3.xml><?xml version="1.0" encoding="utf-8"?>
<a:theme xmlns:a="http://schemas.openxmlformats.org/drawingml/2006/main" name="2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MODULE 5_Forestland Soil Health" id="{5CBF5C73-322E-41BB-8D8F-7CA9EF479D00}" vid="{2C6A73D3-F1E7-4002-9115-3486279E483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849593af-9ef4-4dc7-a991-ea6257baf2f0">
      <UserInfo>
        <DisplayName/>
        <AccountId xsi:nil="true"/>
        <AccountType/>
      </UserInfo>
    </SharedWithUsers>
  </documentManagement>
</p:properties>
</file>

<file path=customXml/itemProps1.xml><?xml version="1.0" encoding="utf-8"?>
<ds:datastoreItem xmlns:ds="http://schemas.openxmlformats.org/officeDocument/2006/customXml" ds:itemID="{AA4BA57C-CEB1-4D4C-8E8C-234649DCE5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363614-19a6-4ba2-943c-7caa8a5735f9"/>
    <ds:schemaRef ds:uri="849593af-9ef4-4dc7-a991-ea6257baf2f0"/>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1DBA9E-642A-4BB1-86C5-CA90FE3DF62E}">
  <ds:schemaRefs>
    <ds:schemaRef ds:uri="http://schemas.microsoft.com/sharepoint/v3/contenttype/forms"/>
  </ds:schemaRefs>
</ds:datastoreItem>
</file>

<file path=customXml/itemProps3.xml><?xml version="1.0" encoding="utf-8"?>
<ds:datastoreItem xmlns:ds="http://schemas.openxmlformats.org/officeDocument/2006/customXml" ds:itemID="{DA5787A5-96AB-4A15-B7EB-76A978E87EE1}">
  <ds:schemaRefs>
    <ds:schemaRef ds:uri="http://www.w3.org/XML/1998/namespace"/>
    <ds:schemaRef ds:uri="http://schemas.microsoft.com/office/2006/documentManagement/types"/>
    <ds:schemaRef ds:uri="http://purl.org/dc/terms/"/>
    <ds:schemaRef ds:uri="http://purl.org/dc/dcmitype/"/>
    <ds:schemaRef ds:uri="190132a1-b740-41e9-a9d3-aef04dc8f2ab"/>
    <ds:schemaRef ds:uri="http://schemas.microsoft.com/office/infopath/2007/PartnerControls"/>
    <ds:schemaRef ds:uri="73fb875a-8af9-4255-b008-0995492d31cd"/>
    <ds:schemaRef ds:uri="http://schemas.openxmlformats.org/package/2006/metadata/core-properties"/>
    <ds:schemaRef ds:uri="1fa27c74-dbb6-4e30-b933-9d82255035f8"/>
    <ds:schemaRef ds:uri="http://schemas.microsoft.com/office/2006/metadata/properties"/>
    <ds:schemaRef ds:uri="http://purl.org/dc/elements/1.1/"/>
    <ds:schemaRef ds:uri="12363614-19a6-4ba2-943c-7caa8a5735f9"/>
    <ds:schemaRef ds:uri="http://schemas.microsoft.com/sharepoint/v3"/>
    <ds:schemaRef ds:uri="849593af-9ef4-4dc7-a991-ea6257baf2f0"/>
  </ds:schemaRefs>
</ds:datastoreItem>
</file>

<file path=docProps/app.xml><?xml version="1.0" encoding="utf-8"?>
<Properties xmlns="http://schemas.openxmlformats.org/officeDocument/2006/extended-properties" xmlns:vt="http://schemas.openxmlformats.org/officeDocument/2006/docPropsVTypes">
  <Template>TEMPLATE_MODULE 6_Forestland Soil Health</Template>
  <TotalTime>1363</TotalTime>
  <Words>1088</Words>
  <Application>Microsoft Office PowerPoint</Application>
  <PresentationFormat>On-screen Show (4:3)</PresentationFormat>
  <Paragraphs>93</Paragraphs>
  <Slides>13</Slides>
  <Notes>12</Notes>
  <HiddenSlides>0</HiddenSlides>
  <MMClips>0</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1_Title Page</vt:lpstr>
      <vt:lpstr>3_Title Page</vt:lpstr>
      <vt:lpstr>2_Title Page</vt:lpstr>
      <vt:lpstr>PowerPoint Presentation</vt:lpstr>
      <vt:lpstr>PowerPoint Presentation</vt:lpstr>
      <vt:lpstr>PowerPoint Presentation</vt:lpstr>
      <vt:lpstr>PowerPoint Presentation</vt:lpstr>
      <vt:lpstr>Soil knowledge is the foundation of our agency.</vt:lpstr>
      <vt:lpstr>Biodiversity and soil health</vt:lpstr>
      <vt:lpstr>Biodiversity and soil health</vt:lpstr>
      <vt:lpstr>What is Restoration?</vt:lpstr>
      <vt:lpstr>What’s Soil Got to Do With It?</vt:lpstr>
      <vt:lpstr>PowerPoint Presentation</vt:lpstr>
      <vt:lpstr>PowerPoint Presentation</vt:lpstr>
      <vt:lpstr>Be Optimistic!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Metz, Loretta - FPAC-NRCS, AZ</dc:creator>
  <cp:lastModifiedBy>Sirovatka, Nick - FPAC-NRCS, OR</cp:lastModifiedBy>
  <cp:revision>12</cp:revision>
  <dcterms:created xsi:type="dcterms:W3CDTF">2024-08-30T20:12:20Z</dcterms:created>
  <dcterms:modified xsi:type="dcterms:W3CDTF">2026-01-12T20:31:00Z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0x01010020DF2ABC03FB6E4E9B76E3A625F5898B</vt:lpwstr>
  </property>
  <property fmtid="{D5CDD505-2E9C-101B-9397-08002B2CF9AE}" pid="4" name="Order">
    <vt:lpwstr>190700.000000000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